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8E5B-E8AF-4462-A2B6-043740A5F7F6}" type="datetimeFigureOut">
              <a:t>6/28/25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633A3A-1D63-46A0-9C42-225AD02FE87D}" type="slidenum">
              <a:t>‹#›</a:t>
            </a:fld>
            <a:endParaRPr lang="en-US"/>
          </a:p>
        </p:txBody>
      </p:sp>
    </p:spTree>
    <p:extLst>
      <p:ext uri="{BB962C8B-B14F-4D97-AF65-F5344CB8AC3E}">
        <p14:creationId xmlns:p14="http://schemas.microsoft.com/office/powerpoint/2010/main" val="2867149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walk through our five core recommendations.</a:t>
            </a:r>
          </a:p>
          <a:p>
            <a:r>
              <a:rPr lang="en-US" dirty="0"/>
              <a:t>First, we’ll implement a Balanced Scorecard–driven Performance Management System. By defining four to six tailored KPIs for each responsibility center and displaying them in a real-time BI dashboard, we create transparency and allow teams to track progress minute-by-minute.</a:t>
            </a:r>
            <a:endParaRPr lang="en-US" dirty="0">
              <a:ea typeface="Calibri"/>
              <a:cs typeface="Calibri"/>
            </a:endParaRPr>
          </a:p>
          <a:p>
            <a:r>
              <a:rPr lang="en-US" dirty="0"/>
              <a:t>Second, we formalize Clear Responsibility Centers: each business unit becomes a profit, cost, or investment center with its own targets and metrics. This alignment ensures ownership—sales owns top-line growth, finance owns cost control, and so on.</a:t>
            </a:r>
            <a:endParaRPr lang="en-US" dirty="0">
              <a:ea typeface="Calibri"/>
              <a:cs typeface="Calibri"/>
            </a:endParaRPr>
          </a:p>
          <a:p>
            <a:r>
              <a:rPr lang="en-US" dirty="0"/>
              <a:t>Third, we roll out a Hybrid Reward Architecture: a stable base salary plus a 10–15% performance-based variable component, split evenly between financial incentives and non-financial recognition—think “mastery” badges and peer-nominated awards. This taps both extrinsic and intrinsic motivation.</a:t>
            </a:r>
            <a:endParaRPr lang="en-US" dirty="0">
              <a:ea typeface="Calibri"/>
              <a:cs typeface="Calibri"/>
            </a:endParaRPr>
          </a:p>
          <a:p>
            <a:r>
              <a:rPr lang="en-US" dirty="0"/>
              <a:t>Fourth, we stand up a Change Leadership Office, sponsored by the CEO, to drive </a:t>
            </a:r>
            <a:r>
              <a:rPr lang="en-US" dirty="0" err="1"/>
              <a:t>Kotter’s</a:t>
            </a:r>
            <a:r>
              <a:rPr lang="en-US" dirty="0"/>
              <a:t> eight-step change model, secure quick wins, and host monthly “Performance Forums” . This dedicated team will keep momentum high.</a:t>
            </a:r>
            <a:endParaRPr lang="en-US" dirty="0">
              <a:ea typeface="Calibri"/>
              <a:cs typeface="Calibri"/>
            </a:endParaRPr>
          </a:p>
          <a:p>
            <a:r>
              <a:rPr lang="en-US" dirty="0"/>
              <a:t>Finally, we invest in Capability Building through conflict-resolution workshops and RACI role-clarity sessions, removing handoff confusion and equipping people to work across silos .</a:t>
            </a:r>
            <a:endParaRPr lang="en-US" dirty="0">
              <a:ea typeface="Calibri"/>
              <a:cs typeface="Calibri"/>
            </a:endParaRPr>
          </a:p>
          <a:p>
            <a:r>
              <a:rPr lang="en-US" dirty="0"/>
              <a:t>Together, these solutions strengthen accountability, motivation, and continuous improvement.</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B2633A3A-1D63-46A0-9C42-225AD02FE87D}" type="slidenum">
              <a:t>6</a:t>
            </a:fld>
            <a:endParaRPr lang="en-US"/>
          </a:p>
        </p:txBody>
      </p:sp>
    </p:spTree>
    <p:extLst>
      <p:ext uri="{BB962C8B-B14F-4D97-AF65-F5344CB8AC3E}">
        <p14:creationId xmlns:p14="http://schemas.microsoft.com/office/powerpoint/2010/main" val="4028798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To </a:t>
            </a:r>
            <a:r>
              <a:rPr lang="en-US"/>
              <a:t>sustain these changes over time.</a:t>
            </a:r>
          </a:p>
          <a:p>
            <a:r>
              <a:rPr lang="en-US" b="1"/>
              <a:t>Leading Indicators</a:t>
            </a:r>
            <a:r>
              <a:rPr lang="en-US"/>
              <a:t>—our early-warning signals—include percentage of KPI attainment by center, average handoff times across departments, BI dashboard log-ins, and manager-coaching hours logged. These metrics give us real-time insight into whether processes are sticking.</a:t>
            </a:r>
            <a:endParaRPr lang="en-US">
              <a:ea typeface="Calibri"/>
              <a:cs typeface="Calibri"/>
            </a:endParaRPr>
          </a:p>
          <a:p>
            <a:r>
              <a:rPr lang="en-US" b="1"/>
              <a:t>Lagging Indicators</a:t>
            </a:r>
            <a:r>
              <a:rPr lang="en-US"/>
              <a:t> capture business outcomes: year-over-year revenue growth, profit margin improvements, employee turnover and engagement scores (e.g., Gallup Q¹²), and customer metrics like CSAT and Net Promoter Score. These show the financial and cultural impact of our efforts.</a:t>
            </a:r>
            <a:endParaRPr lang="en-US">
              <a:ea typeface="Calibri"/>
              <a:cs typeface="Calibri"/>
            </a:endParaRPr>
          </a:p>
          <a:p>
            <a:r>
              <a:rPr lang="en-US" b="1"/>
              <a:t>PMS Health Checks</a:t>
            </a:r>
            <a:r>
              <a:rPr lang="en-US"/>
              <a:t>, conducted biannually, audit KPI data integrity, survey incentive-fairness perceptions, and convene the CLO for “lessons learned” so we can recalibrate. This ensures the system doesn’t stale.</a:t>
            </a:r>
            <a:endParaRPr lang="en-US">
              <a:ea typeface="Calibri"/>
              <a:cs typeface="Calibri"/>
            </a:endParaRPr>
          </a:p>
          <a:p>
            <a:r>
              <a:rPr lang="en-US"/>
              <a:t>Finally, </a:t>
            </a:r>
            <a:r>
              <a:rPr lang="en-US" b="1"/>
              <a:t>Governance</a:t>
            </a:r>
            <a:r>
              <a:rPr lang="en-US"/>
              <a:t> structures anchor accountability: the Change Leadership Office steering committee will meet quarterly to adjust KPIs and rewards, and we’ll hold an annual off-site to align our PMS with evolving corporate strategy.</a:t>
            </a:r>
            <a:endParaRPr lang="en-US">
              <a:ea typeface="Calibri"/>
              <a:cs typeface="Calibri"/>
            </a:endParaRPr>
          </a:p>
          <a:p>
            <a:r>
              <a:rPr lang="en-US"/>
              <a:t>By combining these leading, lagging, and governance elements, we’ll have a robust feedback loop to keep performance management both dynamic and sustainable.</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B2633A3A-1D63-46A0-9C42-225AD02FE87D}" type="slidenum">
              <a:t>7</a:t>
            </a:fld>
            <a:endParaRPr lang="en-US"/>
          </a:p>
        </p:txBody>
      </p:sp>
    </p:spTree>
    <p:extLst>
      <p:ext uri="{BB962C8B-B14F-4D97-AF65-F5344CB8AC3E}">
        <p14:creationId xmlns:p14="http://schemas.microsoft.com/office/powerpoint/2010/main" val="3849025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conclude, our analysis of </a:t>
            </a:r>
            <a:r>
              <a:rPr lang="en-US" err="1"/>
              <a:t>TechEdge</a:t>
            </a:r>
            <a:r>
              <a:rPr lang="en-US"/>
              <a:t> reveals that organizational growth has been hindered not by a lack of talent or strategy, but by structural silos, political power struggles, and misaligned motivation systems. Our proposed transformation centers on three pillars: a Balanced Scorecard-driven Performance Management System, a recalibrated reward structure that balances intrinsic and extrinsic motivators, and a focused Change Leadership Office to drive sustainable cultural adoption.</a:t>
            </a:r>
          </a:p>
          <a:p>
            <a:r>
              <a:rPr lang="en-US"/>
              <a:t>By implementing clearly defined responsibility centers and transparent KPIs, </a:t>
            </a:r>
            <a:r>
              <a:rPr lang="en-US" err="1"/>
              <a:t>TechEdge</a:t>
            </a:r>
            <a:r>
              <a:rPr lang="en-US"/>
              <a:t> can foster accountability, reduce interdepartmental conflict, and ensure alignment with strategic goals. The new hybrid reward system shifts focus from just commissions to include learning, collaboration, and purpose—factors that drive real engagement. And the Change Leadership Office will act as a bridge between vision and execution, using proven models like Kotter’s to ensure this change isn’t just a one-time project, but a new way of working.</a:t>
            </a:r>
            <a:endParaRPr lang="en-US">
              <a:ea typeface="Calibri"/>
              <a:cs typeface="Calibri"/>
            </a:endParaRPr>
          </a:p>
          <a:p>
            <a:r>
              <a:rPr lang="en-US"/>
              <a:t>Ultimately, we project that within two years, </a:t>
            </a:r>
            <a:r>
              <a:rPr lang="en-US" err="1"/>
              <a:t>TechEdge</a:t>
            </a:r>
            <a:r>
              <a:rPr lang="en-US"/>
              <a:t> can achieve a 15 to 20% improvement in on-time project delivery, reduce turnover by 10%, and boost profit margins by up to 7 percentage points.</a:t>
            </a:r>
            <a:endParaRPr lang="en-US">
              <a:ea typeface="Calibri"/>
              <a:cs typeface="Calibri"/>
            </a:endParaRPr>
          </a:p>
          <a:p>
            <a:r>
              <a:rPr lang="en-US"/>
              <a:t>This transformation isn't just about performance metrics—it's about building a collaborative, empowered culture that can sustain innovation and growth long-term.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B2633A3A-1D63-46A0-9C42-225AD02FE87D}" type="slidenum">
              <a:rPr lang="en-US"/>
              <a:t>8</a:t>
            </a:fld>
            <a:endParaRPr lang="en-US"/>
          </a:p>
        </p:txBody>
      </p:sp>
    </p:spTree>
    <p:extLst>
      <p:ext uri="{BB962C8B-B14F-4D97-AF65-F5344CB8AC3E}">
        <p14:creationId xmlns:p14="http://schemas.microsoft.com/office/powerpoint/2010/main" val="10141328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185BB-8B07-4DC9-86F3-2A225C77748D}"/>
              </a:ext>
            </a:extLst>
          </p:cNvPr>
          <p:cNvSpPr>
            <a:spLocks noGrp="1"/>
          </p:cNvSpPr>
          <p:nvPr>
            <p:ph type="ctrTitle"/>
          </p:nvPr>
        </p:nvSpPr>
        <p:spPr>
          <a:xfrm>
            <a:off x="1600200" y="1261872"/>
            <a:ext cx="7638222" cy="2852928"/>
          </a:xfrm>
        </p:spPr>
        <p:txBody>
          <a:bodyPr anchor="b">
            <a:normAutofit/>
          </a:bodyPr>
          <a:lstStyle>
            <a:lvl1pPr algn="l">
              <a:lnSpc>
                <a:spcPct val="130000"/>
              </a:lnSpc>
              <a:defRPr sz="3600" spc="1300" baseline="0"/>
            </a:lvl1pPr>
          </a:lstStyle>
          <a:p>
            <a:r>
              <a:rPr lang="en-US"/>
              <a:t>Click to edit Master title style</a:t>
            </a:r>
          </a:p>
        </p:txBody>
      </p:sp>
      <p:sp>
        <p:nvSpPr>
          <p:cNvPr id="3" name="Subtitle 2">
            <a:extLst>
              <a:ext uri="{FF2B5EF4-FFF2-40B4-BE49-F238E27FC236}">
                <a16:creationId xmlns:a16="http://schemas.microsoft.com/office/drawing/2014/main" id="{514D496A-6E7A-4923-8ED5-B4164125DEB6}"/>
              </a:ext>
            </a:extLst>
          </p:cNvPr>
          <p:cNvSpPr>
            <a:spLocks noGrp="1"/>
          </p:cNvSpPr>
          <p:nvPr>
            <p:ph type="subTitle" idx="1"/>
          </p:nvPr>
        </p:nvSpPr>
        <p:spPr>
          <a:xfrm>
            <a:off x="1600200" y="4681728"/>
            <a:ext cx="7638222" cy="929296"/>
          </a:xfrm>
          <a:prstGeom prst="rect">
            <a:avLst/>
          </a:prstGeom>
        </p:spPr>
        <p:txBody>
          <a:bodyPr>
            <a:normAutofit/>
          </a:bodyPr>
          <a:lstStyle>
            <a:lvl1pPr marL="0" indent="0" algn="l">
              <a:lnSpc>
                <a:spcPct val="130000"/>
              </a:lnSpc>
              <a:buNone/>
              <a:defRPr sz="1600" b="1" cap="all" spc="600" baseline="0"/>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5E3D20-43DC-4C14-8CFF-18545AED1B5B}"/>
              </a:ext>
            </a:extLst>
          </p:cNvPr>
          <p:cNvSpPr>
            <a:spLocks noGrp="1"/>
          </p:cNvSpPr>
          <p:nvPr>
            <p:ph type="dt" sz="half" idx="10"/>
          </p:nvPr>
        </p:nvSpPr>
        <p:spPr/>
        <p:txBody>
          <a:bodyPr/>
          <a:lstStyle/>
          <a:p>
            <a:fld id="{7CC70CF7-838D-41F7-9297-B5F83BDCEB13}" type="datetimeFigureOut">
              <a:rPr lang="en-US" dirty="0"/>
              <a:t>6/28/25</a:t>
            </a:fld>
            <a:endParaRPr lang="en-US"/>
          </a:p>
        </p:txBody>
      </p:sp>
      <p:sp>
        <p:nvSpPr>
          <p:cNvPr id="5" name="Footer Placeholder 4">
            <a:extLst>
              <a:ext uri="{FF2B5EF4-FFF2-40B4-BE49-F238E27FC236}">
                <a16:creationId xmlns:a16="http://schemas.microsoft.com/office/drawing/2014/main" id="{E34FC300-5AFC-418B-85FD-EFA94BD7AF4C}"/>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F69C7E81-ED3C-4DB0-8E74-AD2A87E6BE8A}"/>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F0C817C9-850F-4FB6-B93B-CF3076C4A5C1}"/>
              </a:ext>
            </a:extLst>
          </p:cNvPr>
          <p:cNvGrpSpPr/>
          <p:nvPr/>
        </p:nvGrpSpPr>
        <p:grpSpPr>
          <a:xfrm flipH="1">
            <a:off x="0" y="0"/>
            <a:ext cx="567782" cy="3306479"/>
            <a:chOff x="11619770" y="-2005"/>
            <a:chExt cx="567782" cy="3306479"/>
          </a:xfrm>
        </p:grpSpPr>
        <p:sp>
          <p:nvSpPr>
            <p:cNvPr id="8" name="Freeform: Shape 7">
              <a:extLst>
                <a:ext uri="{FF2B5EF4-FFF2-40B4-BE49-F238E27FC236}">
                  <a16:creationId xmlns:a16="http://schemas.microsoft.com/office/drawing/2014/main" id="{159433A8-B67D-4675-AFDE-131069A709FC}"/>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1CD1C45-6A4D-4237-B39C-2D58F401A8C5}"/>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375862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958AD-1CAD-45B3-B83D-DC9D33CD61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53F2E-0397-4423-8A88-D0059DEAF0CE}"/>
              </a:ext>
            </a:extLst>
          </p:cNvPr>
          <p:cNvSpPr>
            <a:spLocks noGrp="1"/>
          </p:cNvSpPr>
          <p:nvPr>
            <p:ph type="body" orient="vert" idx="1"/>
          </p:nvPr>
        </p:nvSpPr>
        <p:spPr>
          <a:xfrm>
            <a:off x="808662" y="2019299"/>
            <a:ext cx="10357666" cy="411480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7ADDE1-7025-4FA9-822D-481685085490}"/>
              </a:ext>
            </a:extLst>
          </p:cNvPr>
          <p:cNvSpPr>
            <a:spLocks noGrp="1"/>
          </p:cNvSpPr>
          <p:nvPr>
            <p:ph type="dt" sz="half" idx="10"/>
          </p:nvPr>
        </p:nvSpPr>
        <p:spPr/>
        <p:txBody>
          <a:bodyPr/>
          <a:lstStyle/>
          <a:p>
            <a:fld id="{F836330A-4522-49F4-ACCE-A07321703478}" type="datetimeFigureOut">
              <a:rPr lang="en-US" dirty="0"/>
              <a:t>6/28/25</a:t>
            </a:fld>
            <a:endParaRPr lang="en-US"/>
          </a:p>
        </p:txBody>
      </p:sp>
      <p:sp>
        <p:nvSpPr>
          <p:cNvPr id="5" name="Footer Placeholder 4">
            <a:extLst>
              <a:ext uri="{FF2B5EF4-FFF2-40B4-BE49-F238E27FC236}">
                <a16:creationId xmlns:a16="http://schemas.microsoft.com/office/drawing/2014/main" id="{6B2A73E0-F328-46DC-98BE-CA0981F75A38}"/>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24652226-010C-494F-8BE8-BF91F3553DD5}"/>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9F89E9C4-9D18-4529-BC0C-68EAE507CDF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D7DF5937-0C03-4786-AB62-3CF7CECB92D6}"/>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9AD93DB-2DB0-4B2D-884B-6EC45344325B}"/>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3724380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C635D0-31D9-44E1-911D-F7D5D5400992}"/>
              </a:ext>
            </a:extLst>
          </p:cNvPr>
          <p:cNvSpPr>
            <a:spLocks noGrp="1"/>
          </p:cNvSpPr>
          <p:nvPr>
            <p:ph type="title" orient="vert"/>
          </p:nvPr>
        </p:nvSpPr>
        <p:spPr>
          <a:xfrm>
            <a:off x="8853914" y="624313"/>
            <a:ext cx="2537986" cy="550978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7F9230-1FA4-439D-A800-B5F006F07C0D}"/>
              </a:ext>
            </a:extLst>
          </p:cNvPr>
          <p:cNvSpPr>
            <a:spLocks noGrp="1"/>
          </p:cNvSpPr>
          <p:nvPr>
            <p:ph type="body" orient="vert" idx="1"/>
          </p:nvPr>
        </p:nvSpPr>
        <p:spPr>
          <a:xfrm>
            <a:off x="800100" y="624313"/>
            <a:ext cx="7816542" cy="55097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5AB2A3-7055-43AF-8BAB-0A9B7444867A}"/>
              </a:ext>
            </a:extLst>
          </p:cNvPr>
          <p:cNvSpPr>
            <a:spLocks noGrp="1"/>
          </p:cNvSpPr>
          <p:nvPr>
            <p:ph type="dt" sz="half" idx="10"/>
          </p:nvPr>
        </p:nvSpPr>
        <p:spPr/>
        <p:txBody>
          <a:bodyPr/>
          <a:lstStyle/>
          <a:p>
            <a:fld id="{75EC5DDF-A796-4D56-9973-341789785817}" type="datetimeFigureOut">
              <a:rPr lang="en-US" dirty="0"/>
              <a:t>6/28/25</a:t>
            </a:fld>
            <a:endParaRPr lang="en-US"/>
          </a:p>
        </p:txBody>
      </p:sp>
      <p:sp>
        <p:nvSpPr>
          <p:cNvPr id="5" name="Footer Placeholder 4">
            <a:extLst>
              <a:ext uri="{FF2B5EF4-FFF2-40B4-BE49-F238E27FC236}">
                <a16:creationId xmlns:a16="http://schemas.microsoft.com/office/drawing/2014/main" id="{EE9A1821-A311-49CD-BCB4-B4BC8866101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A637C6A8-813A-486A-AA90-AB28935F2B4F}"/>
              </a:ext>
            </a:extLst>
          </p:cNvPr>
          <p:cNvSpPr>
            <a:spLocks noGrp="1"/>
          </p:cNvSpPr>
          <p:nvPr>
            <p:ph type="sldNum" sz="quarter" idx="12"/>
          </p:nvPr>
        </p:nvSpPr>
        <p:spPr/>
        <p:txBody>
          <a:body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F38C7A17-06CC-442C-A876-A51B2B556508}"/>
              </a:ext>
            </a:extLst>
          </p:cNvPr>
          <p:cNvGrpSpPr/>
          <p:nvPr/>
        </p:nvGrpSpPr>
        <p:grpSpPr>
          <a:xfrm flipH="1" flipV="1">
            <a:off x="0" y="3551521"/>
            <a:ext cx="567782" cy="3306479"/>
            <a:chOff x="11619770" y="-2005"/>
            <a:chExt cx="567782" cy="3306479"/>
          </a:xfrm>
        </p:grpSpPr>
        <p:sp>
          <p:nvSpPr>
            <p:cNvPr id="8" name="Freeform: Shape 7">
              <a:extLst>
                <a:ext uri="{FF2B5EF4-FFF2-40B4-BE49-F238E27FC236}">
                  <a16:creationId xmlns:a16="http://schemas.microsoft.com/office/drawing/2014/main" id="{54C1798A-2980-4F34-8355-7BCB6B295322}"/>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2">
                <a:extLst>
                  <a:ext uri="{96DAC541-7B7A-43D3-8B79-37D633B846F1}">
                    <asvg:svgBlip xmlns:asvg="http://schemas.microsoft.com/office/drawing/2016/SVG/main" r:embed="rId3"/>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9D7542C-E4AE-488F-BC75-2E7ED83910CE}"/>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25421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25F8D-0421-4AEC-9C40-A13163EC8A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037680-115A-411F-AEF6-4AC2096B4A70}"/>
              </a:ext>
            </a:extLst>
          </p:cNvPr>
          <p:cNvSpPr>
            <a:spLocks noGrp="1"/>
          </p:cNvSpPr>
          <p:nvPr>
            <p:ph idx="1"/>
          </p:nvPr>
        </p:nvSpPr>
        <p:spPr>
          <a:xfrm>
            <a:off x="808662" y="2019299"/>
            <a:ext cx="10357666" cy="4114801"/>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0CC193-1304-4D0F-8331-14D4EC08EFE8}"/>
              </a:ext>
            </a:extLst>
          </p:cNvPr>
          <p:cNvSpPr>
            <a:spLocks noGrp="1"/>
          </p:cNvSpPr>
          <p:nvPr>
            <p:ph type="dt" sz="half" idx="10"/>
          </p:nvPr>
        </p:nvSpPr>
        <p:spPr/>
        <p:txBody>
          <a:bodyPr/>
          <a:lstStyle/>
          <a:p>
            <a:fld id="{254069DA-BCAC-469D-B81F-5CD529FD1EE6}" type="datetimeFigureOut">
              <a:rPr lang="en-US" dirty="0"/>
              <a:t>6/28/25</a:t>
            </a:fld>
            <a:endParaRPr lang="en-US"/>
          </a:p>
        </p:txBody>
      </p:sp>
      <p:sp>
        <p:nvSpPr>
          <p:cNvPr id="5" name="Footer Placeholder 4">
            <a:extLst>
              <a:ext uri="{FF2B5EF4-FFF2-40B4-BE49-F238E27FC236}">
                <a16:creationId xmlns:a16="http://schemas.microsoft.com/office/drawing/2014/main" id="{0AF455C1-CD32-4050-BAFF-51CC6B62DFB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500AF608-FF11-4CBE-B717-5D56AE67DDE1}"/>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211272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BD23A02E-6DCF-427A-8CFD-281B2185C7F0}"/>
              </a:ext>
            </a:extLst>
          </p:cNvPr>
          <p:cNvSpPr/>
          <p:nvPr/>
        </p:nvSpPr>
        <p:spPr>
          <a:xfrm>
            <a:off x="3242985" y="511814"/>
            <a:ext cx="5706031" cy="5706031"/>
          </a:xfrm>
          <a:prstGeom prst="ellipse">
            <a:avLst/>
          </a:prstGeom>
          <a:solidFill>
            <a:schemeClr val="accent1">
              <a:lumMod val="20000"/>
              <a:lumOff val="80000"/>
            </a:schemeClr>
          </a:solidFill>
          <a:ln>
            <a:noFill/>
          </a:ln>
          <a:effectLst>
            <a:outerShdw dist="165100" dir="2220000" algn="tr" rotWithShape="0">
              <a:schemeClr val="tx1"/>
            </a:outerShdw>
          </a:effectLst>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F6B4C32-F19C-44F3-8EF8-1F506D74DD7A}"/>
              </a:ext>
            </a:extLst>
          </p:cNvPr>
          <p:cNvSpPr>
            <a:spLocks noGrp="1"/>
          </p:cNvSpPr>
          <p:nvPr>
            <p:ph type="title"/>
          </p:nvPr>
        </p:nvSpPr>
        <p:spPr>
          <a:xfrm>
            <a:off x="3649192" y="1709738"/>
            <a:ext cx="4893617" cy="2553893"/>
          </a:xfrm>
        </p:spPr>
        <p:txBody>
          <a:bodyPr anchor="b">
            <a:normAutofit/>
          </a:bodyPr>
          <a:lstStyle>
            <a:lvl1pPr algn="ctr">
              <a:defRPr sz="3600"/>
            </a:lvl1pPr>
          </a:lstStyle>
          <a:p>
            <a:r>
              <a:rPr lang="en-US"/>
              <a:t>Click to edit Master title style</a:t>
            </a:r>
          </a:p>
        </p:txBody>
      </p:sp>
      <p:sp>
        <p:nvSpPr>
          <p:cNvPr id="3" name="Text Placeholder 2">
            <a:extLst>
              <a:ext uri="{FF2B5EF4-FFF2-40B4-BE49-F238E27FC236}">
                <a16:creationId xmlns:a16="http://schemas.microsoft.com/office/drawing/2014/main" id="{B0889729-131C-4F78-9DAA-E9EE28EA912F}"/>
              </a:ext>
            </a:extLst>
          </p:cNvPr>
          <p:cNvSpPr>
            <a:spLocks noGrp="1"/>
          </p:cNvSpPr>
          <p:nvPr>
            <p:ph type="body" idx="1"/>
          </p:nvPr>
        </p:nvSpPr>
        <p:spPr>
          <a:xfrm>
            <a:off x="4062249" y="4540468"/>
            <a:ext cx="4067503" cy="1154037"/>
          </a:xfrm>
          <a:prstGeom prst="rect">
            <a:avLst/>
          </a:prstGeom>
        </p:spPr>
        <p:txBody>
          <a:bodyPr>
            <a:normAutofit/>
          </a:bodyPr>
          <a:lstStyle>
            <a:lvl1pPr marL="0" indent="0" algn="ctr">
              <a:buNone/>
              <a:defRPr sz="1600" b="1" cap="all" spc="600" baseline="0">
                <a:solidFill>
                  <a:schemeClr val="tx1"/>
                </a:solidFill>
                <a:latin typeface="+mn-l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4E608-AC1F-41FB-974A-BD619C6C26B5}"/>
              </a:ext>
            </a:extLst>
          </p:cNvPr>
          <p:cNvSpPr>
            <a:spLocks noGrp="1"/>
          </p:cNvSpPr>
          <p:nvPr>
            <p:ph type="dt" sz="half" idx="10"/>
          </p:nvPr>
        </p:nvSpPr>
        <p:spPr/>
        <p:txBody>
          <a:bodyPr/>
          <a:lstStyle/>
          <a:p>
            <a:fld id="{3134B3F2-5297-4D62-BDB7-590764A696AF}" type="datetimeFigureOut">
              <a:rPr lang="en-US" dirty="0"/>
              <a:t>6/28/25</a:t>
            </a:fld>
            <a:endParaRPr lang="en-US"/>
          </a:p>
        </p:txBody>
      </p:sp>
      <p:sp>
        <p:nvSpPr>
          <p:cNvPr id="5" name="Footer Placeholder 4">
            <a:extLst>
              <a:ext uri="{FF2B5EF4-FFF2-40B4-BE49-F238E27FC236}">
                <a16:creationId xmlns:a16="http://schemas.microsoft.com/office/drawing/2014/main" id="{C0986158-8B03-45C3-891D-0357B198B6B4}"/>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1EC3B054-E8A2-43FD-B0FB-B1CCFA4BC0AD}"/>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4037497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64AA7-6D5A-402E-AD1A-880F2BDB7E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0D32B6-F9D8-4A43-B52C-336CFAB00A56}"/>
              </a:ext>
            </a:extLst>
          </p:cNvPr>
          <p:cNvSpPr>
            <a:spLocks noGrp="1"/>
          </p:cNvSpPr>
          <p:nvPr>
            <p:ph sz="half" idx="1"/>
          </p:nvPr>
        </p:nvSpPr>
        <p:spPr>
          <a:xfrm>
            <a:off x="812976" y="2019299"/>
            <a:ext cx="4995019"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50CDD9-5742-4A34-BA72-7CCA72D914F4}"/>
              </a:ext>
            </a:extLst>
          </p:cNvPr>
          <p:cNvSpPr>
            <a:spLocks noGrp="1"/>
          </p:cNvSpPr>
          <p:nvPr>
            <p:ph sz="half" idx="2"/>
          </p:nvPr>
        </p:nvSpPr>
        <p:spPr>
          <a:xfrm>
            <a:off x="6293718" y="2019299"/>
            <a:ext cx="5027954" cy="4157663"/>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2783AA-D2AB-4385-A91F-870CB6564611}"/>
              </a:ext>
            </a:extLst>
          </p:cNvPr>
          <p:cNvSpPr>
            <a:spLocks noGrp="1"/>
          </p:cNvSpPr>
          <p:nvPr>
            <p:ph type="dt" sz="half" idx="10"/>
          </p:nvPr>
        </p:nvSpPr>
        <p:spPr/>
        <p:txBody>
          <a:bodyPr/>
          <a:lstStyle/>
          <a:p>
            <a:fld id="{80D0FAC0-A4F5-4A85-98AE-9E6BDD843B92}" type="datetimeFigureOut">
              <a:rPr lang="en-US" dirty="0"/>
              <a:t>6/28/25</a:t>
            </a:fld>
            <a:endParaRPr lang="en-US"/>
          </a:p>
        </p:txBody>
      </p:sp>
      <p:sp>
        <p:nvSpPr>
          <p:cNvPr id="6" name="Footer Placeholder 5">
            <a:extLst>
              <a:ext uri="{FF2B5EF4-FFF2-40B4-BE49-F238E27FC236}">
                <a16:creationId xmlns:a16="http://schemas.microsoft.com/office/drawing/2014/main" id="{855AAD9C-5CA2-4DA1-84D3-B1838979F616}"/>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151AB3C7-9574-47BC-932D-782BEE9989DA}"/>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3221967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4C468-781B-4BC5-8DEA-B9EF2BF90DD2}"/>
              </a:ext>
            </a:extLst>
          </p:cNvPr>
          <p:cNvSpPr>
            <a:spLocks noGrp="1"/>
          </p:cNvSpPr>
          <p:nvPr>
            <p:ph type="title"/>
          </p:nvPr>
        </p:nvSpPr>
        <p:spPr>
          <a:xfrm>
            <a:off x="811460" y="369168"/>
            <a:ext cx="10458729" cy="1439818"/>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67223F-48E4-491D-AB5D-5FC8A0C566AF}"/>
              </a:ext>
            </a:extLst>
          </p:cNvPr>
          <p:cNvSpPr>
            <a:spLocks noGrp="1"/>
          </p:cNvSpPr>
          <p:nvPr>
            <p:ph type="body" idx="1"/>
          </p:nvPr>
        </p:nvSpPr>
        <p:spPr>
          <a:xfrm>
            <a:off x="800101" y="1843067"/>
            <a:ext cx="5007894"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D6B764-4B87-42FF-ABAA-69B07B88FF40}"/>
              </a:ext>
            </a:extLst>
          </p:cNvPr>
          <p:cNvSpPr>
            <a:spLocks noGrp="1"/>
          </p:cNvSpPr>
          <p:nvPr>
            <p:ph sz="half" idx="2"/>
          </p:nvPr>
        </p:nvSpPr>
        <p:spPr>
          <a:xfrm>
            <a:off x="800101" y="2505075"/>
            <a:ext cx="5007894"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4357B9-406F-4BF9-B8FB-C53421EEF5A6}"/>
              </a:ext>
            </a:extLst>
          </p:cNvPr>
          <p:cNvSpPr>
            <a:spLocks noGrp="1"/>
          </p:cNvSpPr>
          <p:nvPr>
            <p:ph type="body" sz="quarter" idx="3"/>
          </p:nvPr>
        </p:nvSpPr>
        <p:spPr>
          <a:xfrm>
            <a:off x="6276061" y="1843067"/>
            <a:ext cx="4994128" cy="662007"/>
          </a:xfrm>
          <a:prstGeom prst="rect">
            <a:avLst/>
          </a:prstGeo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20462B-1939-4DAA-A7DD-6BDC95054A6E}"/>
              </a:ext>
            </a:extLst>
          </p:cNvPr>
          <p:cNvSpPr>
            <a:spLocks noGrp="1"/>
          </p:cNvSpPr>
          <p:nvPr>
            <p:ph sz="quarter" idx="4"/>
          </p:nvPr>
        </p:nvSpPr>
        <p:spPr>
          <a:xfrm>
            <a:off x="6276061" y="2505075"/>
            <a:ext cx="4994128" cy="3684588"/>
          </a:xfrm>
          <a:prstGeom prst="rect">
            <a:avLst/>
          </a:prstGeo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6C938B-C4C2-4FA9-85CA-9CD742CD7523}"/>
              </a:ext>
            </a:extLst>
          </p:cNvPr>
          <p:cNvSpPr>
            <a:spLocks noGrp="1"/>
          </p:cNvSpPr>
          <p:nvPr>
            <p:ph type="dt" sz="half" idx="10"/>
          </p:nvPr>
        </p:nvSpPr>
        <p:spPr/>
        <p:txBody>
          <a:bodyPr/>
          <a:lstStyle/>
          <a:p>
            <a:fld id="{491F58DF-B20E-4829-8712-7D40EB90064E}" type="datetimeFigureOut">
              <a:rPr lang="en-US" dirty="0"/>
              <a:t>6/28/25</a:t>
            </a:fld>
            <a:endParaRPr lang="en-US"/>
          </a:p>
        </p:txBody>
      </p:sp>
      <p:sp>
        <p:nvSpPr>
          <p:cNvPr id="8" name="Footer Placeholder 7">
            <a:extLst>
              <a:ext uri="{FF2B5EF4-FFF2-40B4-BE49-F238E27FC236}">
                <a16:creationId xmlns:a16="http://schemas.microsoft.com/office/drawing/2014/main" id="{11AD8886-0D28-4D49-8D43-151D37E948EE}"/>
              </a:ext>
            </a:extLst>
          </p:cNvPr>
          <p:cNvSpPr>
            <a:spLocks noGrp="1"/>
          </p:cNvSpPr>
          <p:nvPr>
            <p:ph type="ftr" sz="quarter" idx="11"/>
          </p:nvPr>
        </p:nvSpPr>
        <p:spPr/>
        <p:txBody>
          <a:bodyPr/>
          <a:lstStyle/>
          <a:p>
            <a:r>
              <a:rPr lang="en-US"/>
              <a:t>
              </a:t>
            </a:r>
          </a:p>
        </p:txBody>
      </p:sp>
      <p:sp>
        <p:nvSpPr>
          <p:cNvPr id="9" name="Slide Number Placeholder 8">
            <a:extLst>
              <a:ext uri="{FF2B5EF4-FFF2-40B4-BE49-F238E27FC236}">
                <a16:creationId xmlns:a16="http://schemas.microsoft.com/office/drawing/2014/main" id="{172FDDE8-E9F8-4B6C-9A40-829617A7C84D}"/>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255683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AE3D8-6C35-428B-B2F2-251FDE10BD20}"/>
              </a:ext>
            </a:extLst>
          </p:cNvPr>
          <p:cNvSpPr>
            <a:spLocks noGrp="1"/>
          </p:cNvSpPr>
          <p:nvPr>
            <p:ph type="title"/>
          </p:nvPr>
        </p:nvSpPr>
        <p:spPr>
          <a:xfrm>
            <a:off x="800100" y="983769"/>
            <a:ext cx="10094770" cy="1180574"/>
          </a:xfrm>
          <a:solidFill>
            <a:schemeClr val="accent1">
              <a:lumMod val="20000"/>
              <a:lumOff val="80000"/>
            </a:schemeClr>
          </a:solidFill>
          <a:effectLst>
            <a:outerShdw dist="165100" dir="18900000" algn="bl" rotWithShape="0">
              <a:prstClr val="black"/>
            </a:outerShdw>
          </a:effectLst>
        </p:spPr>
        <p:txBody>
          <a:bodyPr/>
          <a:lstStyle>
            <a:lvl1pPr marL="182880">
              <a:defRPr/>
            </a:lvl1pPr>
          </a:lstStyle>
          <a:p>
            <a:r>
              <a:rPr lang="en-US"/>
              <a:t>Click to edit Master title style</a:t>
            </a:r>
          </a:p>
        </p:txBody>
      </p:sp>
      <p:sp>
        <p:nvSpPr>
          <p:cNvPr id="3" name="Date Placeholder 2">
            <a:extLst>
              <a:ext uri="{FF2B5EF4-FFF2-40B4-BE49-F238E27FC236}">
                <a16:creationId xmlns:a16="http://schemas.microsoft.com/office/drawing/2014/main" id="{4F0B8015-E11A-42CA-AE88-7BD73F87E566}"/>
              </a:ext>
            </a:extLst>
          </p:cNvPr>
          <p:cNvSpPr>
            <a:spLocks noGrp="1"/>
          </p:cNvSpPr>
          <p:nvPr>
            <p:ph type="dt" sz="half" idx="10"/>
          </p:nvPr>
        </p:nvSpPr>
        <p:spPr/>
        <p:txBody>
          <a:bodyPr/>
          <a:lstStyle/>
          <a:p>
            <a:fld id="{4F952F2A-FD05-43F8-9927-AF9F6AA75EA1}" type="datetimeFigureOut">
              <a:rPr lang="en-US" dirty="0"/>
              <a:t>6/28/25</a:t>
            </a:fld>
            <a:endParaRPr lang="en-US"/>
          </a:p>
        </p:txBody>
      </p:sp>
      <p:sp>
        <p:nvSpPr>
          <p:cNvPr id="4" name="Footer Placeholder 3">
            <a:extLst>
              <a:ext uri="{FF2B5EF4-FFF2-40B4-BE49-F238E27FC236}">
                <a16:creationId xmlns:a16="http://schemas.microsoft.com/office/drawing/2014/main" id="{07309078-34CA-45CD-B479-03906A265C6B}"/>
              </a:ext>
            </a:extLst>
          </p:cNvPr>
          <p:cNvSpPr>
            <a:spLocks noGrp="1"/>
          </p:cNvSpPr>
          <p:nvPr>
            <p:ph type="ftr" sz="quarter" idx="11"/>
          </p:nvPr>
        </p:nvSpPr>
        <p:spPr/>
        <p:txBody>
          <a:bodyPr/>
          <a:lstStyle/>
          <a:p>
            <a:r>
              <a:rPr lang="en-US"/>
              <a:t>
              </a:t>
            </a:r>
          </a:p>
        </p:txBody>
      </p:sp>
      <p:sp>
        <p:nvSpPr>
          <p:cNvPr id="5" name="Slide Number Placeholder 4">
            <a:extLst>
              <a:ext uri="{FF2B5EF4-FFF2-40B4-BE49-F238E27FC236}">
                <a16:creationId xmlns:a16="http://schemas.microsoft.com/office/drawing/2014/main" id="{B0D03258-F989-47B2-A643-A60CD8A77BC8}"/>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863461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DA2F31-48B6-40CE-A364-3CE73FD859B4}"/>
              </a:ext>
            </a:extLst>
          </p:cNvPr>
          <p:cNvSpPr>
            <a:spLocks noGrp="1"/>
          </p:cNvSpPr>
          <p:nvPr>
            <p:ph type="dt" sz="half" idx="10"/>
          </p:nvPr>
        </p:nvSpPr>
        <p:spPr/>
        <p:txBody>
          <a:bodyPr/>
          <a:lstStyle/>
          <a:p>
            <a:fld id="{8C112728-8AF2-421E-A3EE-3D32DADA7E63}" type="datetimeFigureOut">
              <a:rPr lang="en-US" dirty="0"/>
              <a:t>6/28/25</a:t>
            </a:fld>
            <a:endParaRPr lang="en-US"/>
          </a:p>
        </p:txBody>
      </p:sp>
      <p:sp>
        <p:nvSpPr>
          <p:cNvPr id="3" name="Footer Placeholder 2">
            <a:extLst>
              <a:ext uri="{FF2B5EF4-FFF2-40B4-BE49-F238E27FC236}">
                <a16:creationId xmlns:a16="http://schemas.microsoft.com/office/drawing/2014/main" id="{117EEA00-F166-41EB-9331-CA99BB70F02D}"/>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63BB051F-F8FC-4FF6-9783-45F9FE7AC302}"/>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3229942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08635-A5AF-48F4-8CD2-FB0E01113904}"/>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E6E15E0E-DCC0-4781-A608-962B1241B5AA}"/>
              </a:ext>
            </a:extLst>
          </p:cNvPr>
          <p:cNvSpPr>
            <a:spLocks noGrp="1"/>
          </p:cNvSpPr>
          <p:nvPr>
            <p:ph idx="1"/>
          </p:nvPr>
        </p:nvSpPr>
        <p:spPr>
          <a:xfrm>
            <a:off x="5309826" y="987425"/>
            <a:ext cx="604556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21F43E-3D50-4A1C-A289-B3D0DD0E710F}"/>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70E3A-6639-4EA0-8305-C1899DAB49EB}"/>
              </a:ext>
            </a:extLst>
          </p:cNvPr>
          <p:cNvSpPr>
            <a:spLocks noGrp="1"/>
          </p:cNvSpPr>
          <p:nvPr>
            <p:ph type="dt" sz="half" idx="10"/>
          </p:nvPr>
        </p:nvSpPr>
        <p:spPr/>
        <p:txBody>
          <a:bodyPr/>
          <a:lstStyle/>
          <a:p>
            <a:fld id="{BAF64D57-1513-4084-818F-075C9D0922CD}" type="datetimeFigureOut">
              <a:rPr lang="en-US" dirty="0"/>
              <a:t>6/28/25</a:t>
            </a:fld>
            <a:endParaRPr lang="en-US"/>
          </a:p>
        </p:txBody>
      </p:sp>
      <p:sp>
        <p:nvSpPr>
          <p:cNvPr id="6" name="Footer Placeholder 5">
            <a:extLst>
              <a:ext uri="{FF2B5EF4-FFF2-40B4-BE49-F238E27FC236}">
                <a16:creationId xmlns:a16="http://schemas.microsoft.com/office/drawing/2014/main" id="{5B6AFD57-4189-42FB-B29E-96366E51B44D}"/>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1AF5E2EC-8483-4FBC-9D29-C19025FA8F97}"/>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28395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CE581-A090-4AE9-9965-B06BDB52BD95}"/>
              </a:ext>
            </a:extLst>
          </p:cNvPr>
          <p:cNvSpPr>
            <a:spLocks noGrp="1"/>
          </p:cNvSpPr>
          <p:nvPr>
            <p:ph type="title"/>
          </p:nvPr>
        </p:nvSpPr>
        <p:spPr>
          <a:xfrm>
            <a:off x="839788" y="987425"/>
            <a:ext cx="3932237" cy="1600200"/>
          </a:xfrm>
        </p:spPr>
        <p:txBody>
          <a:bodyPr anchor="t">
            <a:normAutofit/>
          </a:bodyPr>
          <a:lstStyle>
            <a:lvl1pPr>
              <a:defRPr sz="2800" b="1">
                <a:latin typeface="+mn-lt"/>
              </a:defRPr>
            </a:lvl1pPr>
          </a:lstStyle>
          <a:p>
            <a:r>
              <a:rPr lang="en-US"/>
              <a:t>Click to edit Master title style</a:t>
            </a:r>
          </a:p>
        </p:txBody>
      </p:sp>
      <p:sp>
        <p:nvSpPr>
          <p:cNvPr id="3" name="Picture Placeholder 2">
            <a:extLst>
              <a:ext uri="{FF2B5EF4-FFF2-40B4-BE49-F238E27FC236}">
                <a16:creationId xmlns:a16="http://schemas.microsoft.com/office/drawing/2014/main" id="{9839DEF4-262F-4ACF-9B29-3D4B819E7065}"/>
              </a:ext>
            </a:extLst>
          </p:cNvPr>
          <p:cNvSpPr>
            <a:spLocks noGrp="1" noChangeAspect="1"/>
          </p:cNvSpPr>
          <p:nvPr>
            <p:ph type="pic" idx="1"/>
          </p:nvPr>
        </p:nvSpPr>
        <p:spPr>
          <a:xfrm>
            <a:off x="5353969" y="987425"/>
            <a:ext cx="569450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a:p>
        </p:txBody>
      </p:sp>
      <p:sp>
        <p:nvSpPr>
          <p:cNvPr id="4" name="Text Placeholder 3">
            <a:extLst>
              <a:ext uri="{FF2B5EF4-FFF2-40B4-BE49-F238E27FC236}">
                <a16:creationId xmlns:a16="http://schemas.microsoft.com/office/drawing/2014/main" id="{04ED7CBB-7A6F-441E-9072-2494B952FA8B}"/>
              </a:ext>
            </a:extLst>
          </p:cNvPr>
          <p:cNvSpPr>
            <a:spLocks noGrp="1"/>
          </p:cNvSpPr>
          <p:nvPr>
            <p:ph type="body" sz="half" idx="2"/>
          </p:nvPr>
        </p:nvSpPr>
        <p:spPr>
          <a:xfrm>
            <a:off x="839788" y="2743200"/>
            <a:ext cx="3932237" cy="3127376"/>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159692-77BE-4A7D-AA70-635007A6E92C}"/>
              </a:ext>
            </a:extLst>
          </p:cNvPr>
          <p:cNvSpPr>
            <a:spLocks noGrp="1"/>
          </p:cNvSpPr>
          <p:nvPr>
            <p:ph type="dt" sz="half" idx="10"/>
          </p:nvPr>
        </p:nvSpPr>
        <p:spPr/>
        <p:txBody>
          <a:bodyPr/>
          <a:lstStyle/>
          <a:p>
            <a:fld id="{4B51DC6D-53F2-404B-944C-46E1F58C3149}" type="datetimeFigureOut">
              <a:rPr lang="en-US" dirty="0"/>
              <a:t>6/28/25</a:t>
            </a:fld>
            <a:endParaRPr lang="en-US"/>
          </a:p>
        </p:txBody>
      </p:sp>
      <p:sp>
        <p:nvSpPr>
          <p:cNvPr id="6" name="Footer Placeholder 5">
            <a:extLst>
              <a:ext uri="{FF2B5EF4-FFF2-40B4-BE49-F238E27FC236}">
                <a16:creationId xmlns:a16="http://schemas.microsoft.com/office/drawing/2014/main" id="{FBB9A4DA-63AF-4D6A-98DB-E1D0AC741E58}"/>
              </a:ext>
            </a:extLst>
          </p:cNvPr>
          <p:cNvSpPr>
            <a:spLocks noGrp="1"/>
          </p:cNvSpPr>
          <p:nvPr>
            <p:ph type="ftr" sz="quarter" idx="11"/>
          </p:nvPr>
        </p:nvSpPr>
        <p:spPr/>
        <p:txBody>
          <a:bodyPr/>
          <a:lstStyle/>
          <a:p>
            <a:r>
              <a:rPr lang="en-US"/>
              <a:t>
              </a:t>
            </a:r>
          </a:p>
        </p:txBody>
      </p:sp>
      <p:sp>
        <p:nvSpPr>
          <p:cNvPr id="7" name="Slide Number Placeholder 6">
            <a:extLst>
              <a:ext uri="{FF2B5EF4-FFF2-40B4-BE49-F238E27FC236}">
                <a16:creationId xmlns:a16="http://schemas.microsoft.com/office/drawing/2014/main" id="{A76B7958-B19B-4C23-A82F-DD4E4B912B29}"/>
              </a:ext>
            </a:extLst>
          </p:cNvPr>
          <p:cNvSpPr>
            <a:spLocks noGrp="1"/>
          </p:cNvSpPr>
          <p:nvPr>
            <p:ph type="sldNum" sz="quarter" idx="12"/>
          </p:nvPr>
        </p:nvSpPr>
        <p:spPr/>
        <p:txBody>
          <a:bodyPr/>
          <a:lstStyle/>
          <a:p>
            <a:fld id="{8DFDE724-0293-4953-AE9D-4D814FA589B0}" type="slidenum">
              <a:rPr lang="en-US" dirty="0"/>
              <a:t>‹#›</a:t>
            </a:fld>
            <a:endParaRPr lang="en-US"/>
          </a:p>
        </p:txBody>
      </p:sp>
    </p:spTree>
    <p:extLst>
      <p:ext uri="{BB962C8B-B14F-4D97-AF65-F5344CB8AC3E}">
        <p14:creationId xmlns:p14="http://schemas.microsoft.com/office/powerpoint/2010/main" val="300295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6DAE1-1F65-43B8-A400-95E6DEEDCDFC}"/>
              </a:ext>
            </a:extLst>
          </p:cNvPr>
          <p:cNvSpPr>
            <a:spLocks noGrp="1"/>
          </p:cNvSpPr>
          <p:nvPr>
            <p:ph type="title"/>
          </p:nvPr>
        </p:nvSpPr>
        <p:spPr>
          <a:xfrm>
            <a:off x="808661" y="365125"/>
            <a:ext cx="10357666" cy="143845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D75C993-A44B-4C2D-818E-4C9000BB05C1}"/>
              </a:ext>
            </a:extLst>
          </p:cNvPr>
          <p:cNvSpPr>
            <a:spLocks noGrp="1"/>
          </p:cNvSpPr>
          <p:nvPr>
            <p:ph type="body" idx="1"/>
          </p:nvPr>
        </p:nvSpPr>
        <p:spPr>
          <a:xfrm>
            <a:off x="808662" y="2019299"/>
            <a:ext cx="10357666"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A21B6E-ECC6-47D0-9C14-812B746F1563}"/>
              </a:ext>
            </a:extLst>
          </p:cNvPr>
          <p:cNvSpPr>
            <a:spLocks noGrp="1"/>
          </p:cNvSpPr>
          <p:nvPr>
            <p:ph type="dt" sz="half" idx="2"/>
          </p:nvPr>
        </p:nvSpPr>
        <p:spPr>
          <a:xfrm>
            <a:off x="795014" y="6342042"/>
            <a:ext cx="2743200" cy="365125"/>
          </a:xfrm>
          <a:prstGeom prst="rect">
            <a:avLst/>
          </a:prstGeom>
        </p:spPr>
        <p:txBody>
          <a:bodyPr vert="horz" lIns="91440" tIns="45720" rIns="91440" bIns="45720" rtlCol="0" anchor="ctr"/>
          <a:lstStyle>
            <a:lvl1pPr algn="l">
              <a:defRPr sz="1000" spc="100" baseline="0">
                <a:solidFill>
                  <a:schemeClr val="tx1"/>
                </a:solidFill>
              </a:defRPr>
            </a:lvl1pPr>
          </a:lstStyle>
          <a:p>
            <a:fld id="{3716B609-2A26-46AA-B595-3671F5470576}" type="datetimeFigureOut">
              <a:rPr lang="en-US" dirty="0"/>
              <a:t>6/28/25</a:t>
            </a:fld>
            <a:endParaRPr lang="en-US"/>
          </a:p>
        </p:txBody>
      </p:sp>
      <p:sp>
        <p:nvSpPr>
          <p:cNvPr id="5" name="Footer Placeholder 4">
            <a:extLst>
              <a:ext uri="{FF2B5EF4-FFF2-40B4-BE49-F238E27FC236}">
                <a16:creationId xmlns:a16="http://schemas.microsoft.com/office/drawing/2014/main" id="{5209A716-DEA9-48A9-A5BC-0F392D2B49AC}"/>
              </a:ext>
            </a:extLst>
          </p:cNvPr>
          <p:cNvSpPr>
            <a:spLocks noGrp="1"/>
          </p:cNvSpPr>
          <p:nvPr>
            <p:ph type="ftr" sz="quarter" idx="3"/>
          </p:nvPr>
        </p:nvSpPr>
        <p:spPr>
          <a:xfrm>
            <a:off x="7696200" y="6342042"/>
            <a:ext cx="3470128" cy="365125"/>
          </a:xfrm>
          <a:prstGeom prst="rect">
            <a:avLst/>
          </a:prstGeom>
        </p:spPr>
        <p:txBody>
          <a:bodyPr vert="horz" lIns="91440" tIns="45720" rIns="91440" bIns="45720" rtlCol="0" anchor="ctr"/>
          <a:lstStyle>
            <a:lvl1pPr algn="r">
              <a:defRPr sz="1000" spc="50" baseline="0">
                <a:solidFill>
                  <a:schemeClr val="tx1"/>
                </a:solidFill>
              </a:defRPr>
            </a:lvl1pPr>
          </a:lstStyle>
          <a:p>
            <a:r>
              <a:rPr lang="en-US"/>
              <a:t>
              </a:t>
            </a:r>
          </a:p>
        </p:txBody>
      </p:sp>
      <p:sp>
        <p:nvSpPr>
          <p:cNvPr id="6" name="Slide Number Placeholder 5">
            <a:extLst>
              <a:ext uri="{FF2B5EF4-FFF2-40B4-BE49-F238E27FC236}">
                <a16:creationId xmlns:a16="http://schemas.microsoft.com/office/drawing/2014/main" id="{C09CB69E-A0E4-4558-9C62-4CD8CDD2A501}"/>
              </a:ext>
            </a:extLst>
          </p:cNvPr>
          <p:cNvSpPr>
            <a:spLocks noGrp="1"/>
          </p:cNvSpPr>
          <p:nvPr>
            <p:ph type="sldNum" sz="quarter" idx="4"/>
          </p:nvPr>
        </p:nvSpPr>
        <p:spPr>
          <a:xfrm>
            <a:off x="11166329" y="6342042"/>
            <a:ext cx="526228" cy="365125"/>
          </a:xfrm>
          <a:prstGeom prst="rect">
            <a:avLst/>
          </a:prstGeom>
        </p:spPr>
        <p:txBody>
          <a:bodyPr vert="horz" lIns="91440" tIns="45720" rIns="91440" bIns="45720" rtlCol="0" anchor="ctr"/>
          <a:lstStyle>
            <a:lvl1pPr algn="r">
              <a:defRPr sz="1000" spc="100" baseline="0">
                <a:solidFill>
                  <a:schemeClr val="tx1"/>
                </a:solidFill>
              </a:defRPr>
            </a:lvl1pPr>
          </a:lstStyle>
          <a:p>
            <a:fld id="{8DFDE724-0293-4953-AE9D-4D814FA589B0}" type="slidenum">
              <a:rPr lang="en-US" dirty="0"/>
              <a:t>‹#›</a:t>
            </a:fld>
            <a:endParaRPr lang="en-US"/>
          </a:p>
        </p:txBody>
      </p:sp>
      <p:grpSp>
        <p:nvGrpSpPr>
          <p:cNvPr id="7" name="Group 6">
            <a:extLst>
              <a:ext uri="{FF2B5EF4-FFF2-40B4-BE49-F238E27FC236}">
                <a16:creationId xmlns:a16="http://schemas.microsoft.com/office/drawing/2014/main" id="{EB6ECC43-D65E-4A7B-A76B-D278A2184166}"/>
              </a:ext>
            </a:extLst>
          </p:cNvPr>
          <p:cNvGrpSpPr/>
          <p:nvPr/>
        </p:nvGrpSpPr>
        <p:grpSpPr>
          <a:xfrm flipV="1">
            <a:off x="11626076" y="3551521"/>
            <a:ext cx="567782" cy="3306479"/>
            <a:chOff x="11619770" y="-2005"/>
            <a:chExt cx="567782" cy="3306479"/>
          </a:xfrm>
        </p:grpSpPr>
        <p:sp>
          <p:nvSpPr>
            <p:cNvPr id="8" name="Freeform: Shape 7">
              <a:extLst>
                <a:ext uri="{FF2B5EF4-FFF2-40B4-BE49-F238E27FC236}">
                  <a16:creationId xmlns:a16="http://schemas.microsoft.com/office/drawing/2014/main" id="{7EE443C5-5AB9-407B-A8C3-011BB14FEF06}"/>
                </a:ext>
              </a:extLst>
            </p:cNvPr>
            <p:cNvSpPr/>
            <p:nvPr/>
          </p:nvSpPr>
          <p:spPr>
            <a:xfrm flipV="1">
              <a:off x="11619770" y="373807"/>
              <a:ext cx="526228" cy="2930667"/>
            </a:xfrm>
            <a:custGeom>
              <a:avLst/>
              <a:gdLst/>
              <a:ahLst/>
              <a:cxnLst/>
              <a:rect l="l" t="t" r="r" b="b"/>
              <a:pathLst>
                <a:path w="757287" h="3694096">
                  <a:moveTo>
                    <a:pt x="757287" y="3694096"/>
                  </a:moveTo>
                  <a:lnTo>
                    <a:pt x="757287" y="0"/>
                  </a:lnTo>
                  <a:lnTo>
                    <a:pt x="0" y="0"/>
                  </a:lnTo>
                  <a:lnTo>
                    <a:pt x="0" y="3686094"/>
                  </a:lnTo>
                  <a:close/>
                </a:path>
              </a:pathLst>
            </a:custGeom>
            <a:blipFill dpi="0" rotWithShape="1">
              <a:blip r:embed="rId13">
                <a:extLst>
                  <a:ext uri="{96DAC541-7B7A-43D3-8B79-37D633B846F1}">
                    <asvg:svgBlip xmlns:asvg="http://schemas.microsoft.com/office/drawing/2016/SVG/main" r:embed="rId14"/>
                  </a:ext>
                </a:extLst>
              </a:blip>
              <a:srcRect/>
              <a:tile tx="0" ty="0" sx="6000" sy="6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4538C9FA-DA5E-4785-8F4A-CA481A3A6526}"/>
                </a:ext>
                <a:ext uri="{C183D7F6-B498-43B3-948B-1728B52AA6E4}">
                  <adec:decorative xmlns:adec="http://schemas.microsoft.com/office/drawing/2017/decorative" val="1"/>
                </a:ext>
              </a:extLst>
            </p:cNvPr>
            <p:cNvSpPr/>
            <p:nvPr/>
          </p:nvSpPr>
          <p:spPr>
            <a:xfrm flipH="1" flipV="1">
              <a:off x="11980943" y="-2005"/>
              <a:ext cx="206609" cy="20213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spTree>
    <p:extLst>
      <p:ext uri="{BB962C8B-B14F-4D97-AF65-F5344CB8AC3E}">
        <p14:creationId xmlns:p14="http://schemas.microsoft.com/office/powerpoint/2010/main" val="32810148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defTabSz="914400" rtl="0" eaLnBrk="1" latinLnBrk="0" hangingPunct="1">
        <a:lnSpc>
          <a:spcPct val="120000"/>
        </a:lnSpc>
        <a:spcBef>
          <a:spcPct val="0"/>
        </a:spcBef>
        <a:buNone/>
        <a:defRPr sz="320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SzPct val="85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SzPct val="10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SzPct val="85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SzPct val="100000"/>
        <a:buFont typeface="Avenir Next LT Pro Light" panose="020B0304020202020204"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92">
          <p15:clr>
            <a:srgbClr val="F26B43"/>
          </p15:clr>
        </p15:guide>
        <p15:guide id="2" pos="504">
          <p15:clr>
            <a:srgbClr val="F26B43"/>
          </p15:clr>
        </p15:guide>
        <p15:guide id="3" pos="7176">
          <p15:clr>
            <a:srgbClr val="F26B43"/>
          </p15:clr>
        </p15:guide>
        <p15:guide id="5" orient="horz" pos="1272">
          <p15:clr>
            <a:srgbClr val="F26B43"/>
          </p15:clr>
        </p15:guide>
        <p15:guide id="6" orient="horz" pos="1728">
          <p15:clr>
            <a:srgbClr val="F26B43"/>
          </p15:clr>
        </p15:guide>
        <p15:guide id="7" orient="horz" pos="3864">
          <p15:clr>
            <a:srgbClr val="F26B43"/>
          </p15:clr>
        </p15:guide>
        <p15:guide id="8" orient="horz" pos="3432">
          <p15:clr>
            <a:srgbClr val="F26B43"/>
          </p15:clr>
        </p15:guide>
        <p15:guide id="9" pos="10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957072"/>
            <a:ext cx="10203622" cy="2852928"/>
          </a:xfrm>
        </p:spPr>
        <p:txBody>
          <a:bodyPr>
            <a:normAutofit fontScale="90000"/>
          </a:bodyPr>
          <a:lstStyle/>
          <a:p>
            <a:pPr algn="ctr"/>
            <a:r>
              <a:rPr lang="en-US" sz="3100" b="1">
                <a:ea typeface="+mj-lt"/>
                <a:cs typeface="+mj-lt"/>
              </a:rPr>
              <a:t>Performance Management Transformation at TechEdge: A Strategic Organizational Behavior Case Analysis</a:t>
            </a:r>
            <a:r>
              <a:rPr lang="en-US" b="1">
                <a:ea typeface="+mj-lt"/>
                <a:cs typeface="+mj-lt"/>
              </a:rPr>
              <a:t> </a:t>
            </a:r>
            <a:endParaRPr lang="en-US"/>
          </a:p>
        </p:txBody>
      </p:sp>
      <p:sp>
        <p:nvSpPr>
          <p:cNvPr id="3" name="Subtitle 2"/>
          <p:cNvSpPr>
            <a:spLocks noGrp="1"/>
          </p:cNvSpPr>
          <p:nvPr>
            <p:ph type="subTitle" idx="1"/>
          </p:nvPr>
        </p:nvSpPr>
        <p:spPr>
          <a:xfrm>
            <a:off x="1066800" y="4410274"/>
            <a:ext cx="10198100" cy="1701890"/>
          </a:xfrm>
        </p:spPr>
        <p:txBody>
          <a:bodyPr vert="horz" lIns="91440" tIns="45720" rIns="91440" bIns="45720" rtlCol="0" anchor="t">
            <a:normAutofit fontScale="85000" lnSpcReduction="20000"/>
          </a:bodyPr>
          <a:lstStyle/>
          <a:p>
            <a:pPr algn="ctr"/>
            <a:r>
              <a:rPr lang="en-US" b="0">
                <a:ea typeface="+mn-lt"/>
                <a:cs typeface="+mn-lt"/>
              </a:rPr>
              <a:t>Akanksha </a:t>
            </a:r>
            <a:r>
              <a:rPr lang="en-US" b="0" err="1">
                <a:ea typeface="+mn-lt"/>
                <a:cs typeface="+mn-lt"/>
              </a:rPr>
              <a:t>Baheti</a:t>
            </a:r>
            <a:r>
              <a:rPr lang="en-US" b="0">
                <a:ea typeface="+mn-lt"/>
                <a:cs typeface="+mn-lt"/>
              </a:rPr>
              <a:t>, </a:t>
            </a:r>
            <a:r>
              <a:rPr lang="en-US" b="0" err="1">
                <a:ea typeface="+mn-lt"/>
                <a:cs typeface="+mn-lt"/>
              </a:rPr>
              <a:t>Ojesvi</a:t>
            </a:r>
            <a:r>
              <a:rPr lang="en-US" b="0">
                <a:ea typeface="+mn-lt"/>
                <a:cs typeface="+mn-lt"/>
              </a:rPr>
              <a:t> Dogra, </a:t>
            </a:r>
            <a:r>
              <a:rPr lang="en-US" b="0" err="1">
                <a:ea typeface="+mn-lt"/>
                <a:cs typeface="+mn-lt"/>
              </a:rPr>
              <a:t>Nivithasree</a:t>
            </a:r>
            <a:r>
              <a:rPr lang="en-US" b="0">
                <a:ea typeface="+mn-lt"/>
                <a:cs typeface="+mn-lt"/>
              </a:rPr>
              <a:t> Raghupathi </a:t>
            </a:r>
            <a:r>
              <a:rPr lang="en-US" b="0" err="1">
                <a:ea typeface="+mn-lt"/>
                <a:cs typeface="+mn-lt"/>
              </a:rPr>
              <a:t>Kothandaram</a:t>
            </a:r>
            <a:r>
              <a:rPr lang="en-US" b="0">
                <a:ea typeface="+mn-lt"/>
                <a:cs typeface="+mn-lt"/>
              </a:rPr>
              <a:t>, Roberta </a:t>
            </a:r>
            <a:r>
              <a:rPr lang="en-US" b="0" err="1">
                <a:ea typeface="+mn-lt"/>
                <a:cs typeface="+mn-lt"/>
              </a:rPr>
              <a:t>Bunemer</a:t>
            </a:r>
            <a:r>
              <a:rPr lang="en-US" b="0">
                <a:ea typeface="+mn-lt"/>
                <a:cs typeface="+mn-lt"/>
              </a:rPr>
              <a:t> Jafet </a:t>
            </a:r>
            <a:endParaRPr lang="en-US" b="0"/>
          </a:p>
          <a:p>
            <a:pPr algn="ctr"/>
            <a:r>
              <a:rPr lang="en-US" b="0">
                <a:ea typeface="+mn-lt"/>
                <a:cs typeface="+mn-lt"/>
              </a:rPr>
              <a:t>Team 5 </a:t>
            </a:r>
            <a:endParaRPr lang="en-US" b="0"/>
          </a:p>
          <a:p>
            <a:pPr algn="ctr"/>
            <a:r>
              <a:rPr lang="en-US" b="0">
                <a:ea typeface="+mn-lt"/>
                <a:cs typeface="+mn-lt"/>
              </a:rPr>
              <a:t>BUS7000: Organizational Behavior and Theory Analysis </a:t>
            </a:r>
            <a:endParaRPr lang="en-US" b="0"/>
          </a:p>
          <a:p>
            <a:pPr algn="ctr"/>
            <a:r>
              <a:rPr lang="en-US" b="0">
                <a:ea typeface="+mn-lt"/>
                <a:cs typeface="+mn-lt"/>
              </a:rPr>
              <a:t>Dr. Quentin Jackson </a:t>
            </a:r>
            <a:endParaRPr lang="en-US" b="0"/>
          </a:p>
          <a:p>
            <a:endParaRPr lang="en-US"/>
          </a:p>
        </p:txBody>
      </p:sp>
      <p:cxnSp>
        <p:nvCxnSpPr>
          <p:cNvPr id="4" name="Straight Arrow Connector 3">
            <a:extLst>
              <a:ext uri="{FF2B5EF4-FFF2-40B4-BE49-F238E27FC236}">
                <a16:creationId xmlns:a16="http://schemas.microsoft.com/office/drawing/2014/main" id="{F8394D90-FDC7-A4D0-CB3A-8BE0503B0DD6}"/>
              </a:ext>
            </a:extLst>
          </p:cNvPr>
          <p:cNvCxnSpPr/>
          <p:nvPr/>
        </p:nvCxnSpPr>
        <p:spPr>
          <a:xfrm>
            <a:off x="1076197" y="4029085"/>
            <a:ext cx="10203455" cy="32072"/>
          </a:xfrm>
          <a:prstGeom prst="straightConnector1">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AD004-178D-F2F7-3133-309011A6C2CC}"/>
              </a:ext>
            </a:extLst>
          </p:cNvPr>
          <p:cNvSpPr>
            <a:spLocks noGrp="1"/>
          </p:cNvSpPr>
          <p:nvPr>
            <p:ph type="title"/>
          </p:nvPr>
        </p:nvSpPr>
        <p:spPr/>
        <p:txBody>
          <a:bodyPr/>
          <a:lstStyle/>
          <a:p>
            <a:r>
              <a:rPr lang="en-US"/>
              <a:t>Introduction</a:t>
            </a:r>
          </a:p>
        </p:txBody>
      </p:sp>
      <p:sp>
        <p:nvSpPr>
          <p:cNvPr id="3" name="Content Placeholder 2">
            <a:extLst>
              <a:ext uri="{FF2B5EF4-FFF2-40B4-BE49-F238E27FC236}">
                <a16:creationId xmlns:a16="http://schemas.microsoft.com/office/drawing/2014/main" id="{3649FDA6-86D9-AF0A-4BD3-D50A67CB4C2C}"/>
              </a:ext>
            </a:extLst>
          </p:cNvPr>
          <p:cNvSpPr>
            <a:spLocks noGrp="1"/>
          </p:cNvSpPr>
          <p:nvPr>
            <p:ph idx="1"/>
          </p:nvPr>
        </p:nvSpPr>
        <p:spPr/>
        <p:txBody>
          <a:bodyPr vert="horz" lIns="91440" tIns="45720" rIns="91440" bIns="45720" rtlCol="0" anchor="t">
            <a:normAutofit fontScale="70000" lnSpcReduction="20000"/>
          </a:bodyPr>
          <a:lstStyle/>
          <a:p>
            <a:pPr marL="0" indent="0">
              <a:buNone/>
            </a:pPr>
            <a:r>
              <a:rPr lang="en-US" b="1">
                <a:ea typeface="+mj-lt"/>
                <a:cs typeface="+mj-lt"/>
              </a:rPr>
              <a:t>Company Background</a:t>
            </a:r>
            <a:r>
              <a:rPr lang="en-US">
                <a:ea typeface="+mj-lt"/>
                <a:cs typeface="+mj-lt"/>
              </a:rPr>
              <a:t>:</a:t>
            </a:r>
            <a:endParaRPr lang="en-US"/>
          </a:p>
          <a:p>
            <a:r>
              <a:rPr lang="en-US">
                <a:ea typeface="+mj-lt"/>
                <a:cs typeface="+mj-lt"/>
              </a:rPr>
              <a:t>Founded in 2002, Bangalore-based systems integrator</a:t>
            </a:r>
            <a:endParaRPr lang="en-US"/>
          </a:p>
          <a:p>
            <a:r>
              <a:rPr lang="en-US">
                <a:ea typeface="+mj-lt"/>
                <a:cs typeface="+mj-lt"/>
              </a:rPr>
              <a:t>Services: IT consulting, infrastructure implementation, maintenance</a:t>
            </a:r>
            <a:endParaRPr lang="en-US"/>
          </a:p>
          <a:p>
            <a:r>
              <a:rPr lang="en-US">
                <a:ea typeface="+mj-lt"/>
                <a:cs typeface="+mj-lt"/>
              </a:rPr>
              <a:t>Lean structure: CEO + 6 VPs (Sales, Services, Consulting, Operations, Delivery, Finance)</a:t>
            </a:r>
            <a:endParaRPr lang="en-US"/>
          </a:p>
          <a:p>
            <a:pPr marL="0" indent="0">
              <a:buNone/>
            </a:pPr>
            <a:r>
              <a:rPr lang="en-US" b="1">
                <a:ea typeface="+mj-lt"/>
                <a:cs typeface="+mj-lt"/>
              </a:rPr>
              <a:t>Core Challenges</a:t>
            </a:r>
            <a:r>
              <a:rPr lang="en-US">
                <a:ea typeface="+mj-lt"/>
                <a:cs typeface="+mj-lt"/>
              </a:rPr>
              <a:t>:</a:t>
            </a:r>
            <a:endParaRPr lang="en-US"/>
          </a:p>
          <a:p>
            <a:r>
              <a:rPr lang="en-US">
                <a:ea typeface="+mj-lt"/>
                <a:cs typeface="+mj-lt"/>
              </a:rPr>
              <a:t>Siloed operations, unclear authority, and conflicting incentives</a:t>
            </a:r>
            <a:endParaRPr lang="en-US"/>
          </a:p>
          <a:p>
            <a:r>
              <a:rPr lang="en-US">
                <a:ea typeface="+mj-lt"/>
                <a:cs typeface="+mj-lt"/>
              </a:rPr>
              <a:t>Stagnated growth despite early success and structured leadership</a:t>
            </a:r>
            <a:endParaRPr lang="en-US"/>
          </a:p>
          <a:p>
            <a:r>
              <a:rPr lang="en-US">
                <a:ea typeface="+mj-lt"/>
                <a:cs typeface="+mj-lt"/>
              </a:rPr>
              <a:t>Pressures from market expansion and global competitors</a:t>
            </a:r>
            <a:endParaRPr lang="en-US"/>
          </a:p>
          <a:p>
            <a:pPr marL="0" indent="0">
              <a:buNone/>
            </a:pPr>
            <a:r>
              <a:rPr lang="en-US" b="1">
                <a:ea typeface="+mj-lt"/>
                <a:cs typeface="+mj-lt"/>
              </a:rPr>
              <a:t>Response to Challenges</a:t>
            </a:r>
            <a:r>
              <a:rPr lang="en-US">
                <a:ea typeface="+mj-lt"/>
                <a:cs typeface="+mj-lt"/>
              </a:rPr>
              <a:t>:</a:t>
            </a:r>
            <a:endParaRPr lang="en-US"/>
          </a:p>
          <a:p>
            <a:r>
              <a:rPr lang="en-US">
                <a:ea typeface="+mj-lt"/>
                <a:cs typeface="+mj-lt"/>
              </a:rPr>
              <a:t>Adopted PMS, KPIs, and responsibility centers</a:t>
            </a:r>
            <a:endParaRPr lang="en-US"/>
          </a:p>
          <a:p>
            <a:r>
              <a:rPr lang="en-US">
                <a:ea typeface="+mj-lt"/>
                <a:cs typeface="+mj-lt"/>
              </a:rPr>
              <a:t>Aimed to enhance accountability, transparency, and focus</a:t>
            </a:r>
            <a:endParaRPr lang="en-US"/>
          </a:p>
        </p:txBody>
      </p:sp>
      <p:sp>
        <p:nvSpPr>
          <p:cNvPr id="4" name="Date Placeholder 3">
            <a:extLst>
              <a:ext uri="{FF2B5EF4-FFF2-40B4-BE49-F238E27FC236}">
                <a16:creationId xmlns:a16="http://schemas.microsoft.com/office/drawing/2014/main" id="{9AC3839B-0541-6B9D-076E-34E0EEA62D59}"/>
              </a:ext>
            </a:extLst>
          </p:cNvPr>
          <p:cNvSpPr>
            <a:spLocks noGrp="1"/>
          </p:cNvSpPr>
          <p:nvPr>
            <p:ph type="dt" sz="half" idx="10"/>
          </p:nvPr>
        </p:nvSpPr>
        <p:spPr/>
        <p:txBody>
          <a:bodyPr/>
          <a:lstStyle/>
          <a:p>
            <a:fld id="{8B805E1C-2881-4E2B-8C0C-B78E83EE4852}" type="datetime1">
              <a:t>6/28/25</a:t>
            </a:fld>
            <a:endParaRPr lang="en-US"/>
          </a:p>
        </p:txBody>
      </p:sp>
      <p:sp>
        <p:nvSpPr>
          <p:cNvPr id="5" name="Footer Placeholder 4">
            <a:extLst>
              <a:ext uri="{FF2B5EF4-FFF2-40B4-BE49-F238E27FC236}">
                <a16:creationId xmlns:a16="http://schemas.microsoft.com/office/drawing/2014/main" id="{709CBC01-CC71-3D7D-7718-8A59FD30C769}"/>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D9C30106-DFC4-16C4-080A-C77F9977ECF4}"/>
              </a:ext>
            </a:extLst>
          </p:cNvPr>
          <p:cNvSpPr>
            <a:spLocks noGrp="1"/>
          </p:cNvSpPr>
          <p:nvPr>
            <p:ph type="sldNum" sz="quarter" idx="12"/>
          </p:nvPr>
        </p:nvSpPr>
        <p:spPr/>
        <p:txBody>
          <a:bodyPr/>
          <a:lstStyle/>
          <a:p>
            <a:fld id="{5E4DE196-8A13-4FF7-A07E-102851959EAB}" type="slidenum">
              <a:rPr lang="en-US" dirty="0"/>
              <a:t>2</a:t>
            </a:fld>
            <a:endParaRPr lang="en-US"/>
          </a:p>
        </p:txBody>
      </p:sp>
    </p:spTree>
    <p:extLst>
      <p:ext uri="{BB962C8B-B14F-4D97-AF65-F5344CB8AC3E}">
        <p14:creationId xmlns:p14="http://schemas.microsoft.com/office/powerpoint/2010/main" val="1383064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EB16A-B4D4-5792-8C9F-32C3F3E908A7}"/>
              </a:ext>
            </a:extLst>
          </p:cNvPr>
          <p:cNvSpPr>
            <a:spLocks noGrp="1"/>
          </p:cNvSpPr>
          <p:nvPr>
            <p:ph type="title"/>
          </p:nvPr>
        </p:nvSpPr>
        <p:spPr/>
        <p:txBody>
          <a:bodyPr/>
          <a:lstStyle/>
          <a:p>
            <a:r>
              <a:rPr lang="en-US">
                <a:ea typeface="+mj-lt"/>
                <a:cs typeface="+mj-lt"/>
              </a:rPr>
              <a:t>Organizational Behavior Issues of Tech Edge</a:t>
            </a:r>
            <a:endParaRPr lang="en-US"/>
          </a:p>
        </p:txBody>
      </p:sp>
      <p:sp>
        <p:nvSpPr>
          <p:cNvPr id="3" name="Content Placeholder 2">
            <a:extLst>
              <a:ext uri="{FF2B5EF4-FFF2-40B4-BE49-F238E27FC236}">
                <a16:creationId xmlns:a16="http://schemas.microsoft.com/office/drawing/2014/main" id="{09CA8919-F4FC-8F8C-C4FF-B97D92E428CD}"/>
              </a:ext>
            </a:extLst>
          </p:cNvPr>
          <p:cNvSpPr>
            <a:spLocks noGrp="1"/>
          </p:cNvSpPr>
          <p:nvPr>
            <p:ph idx="1"/>
          </p:nvPr>
        </p:nvSpPr>
        <p:spPr/>
        <p:txBody>
          <a:bodyPr vert="horz" lIns="91440" tIns="45720" rIns="91440" bIns="45720" rtlCol="0" anchor="t">
            <a:normAutofit/>
          </a:bodyPr>
          <a:lstStyle/>
          <a:p>
            <a:pPr marL="0" indent="0">
              <a:buNone/>
            </a:pPr>
            <a:r>
              <a:rPr lang="en-US" sz="1400" b="1">
                <a:ea typeface="+mj-lt"/>
                <a:cs typeface="+mj-lt"/>
              </a:rPr>
              <a:t>Organizational Behavior Problems</a:t>
            </a:r>
            <a:r>
              <a:rPr lang="en-US" sz="1400">
                <a:ea typeface="+mj-lt"/>
                <a:cs typeface="+mj-lt"/>
              </a:rPr>
              <a:t>:</a:t>
            </a:r>
            <a:endParaRPr lang="en-US" sz="1400"/>
          </a:p>
          <a:p>
            <a:r>
              <a:rPr lang="en-US" sz="1400" b="1">
                <a:ea typeface="+mj-lt"/>
                <a:cs typeface="+mj-lt"/>
              </a:rPr>
              <a:t>Power &amp; Politics</a:t>
            </a:r>
            <a:r>
              <a:rPr lang="en-US" sz="1400">
                <a:ea typeface="+mj-lt"/>
                <a:cs typeface="+mj-lt"/>
              </a:rPr>
              <a:t>: Sales VP often overrides cross-functional priorities</a:t>
            </a:r>
            <a:endParaRPr lang="en-US" sz="1400"/>
          </a:p>
          <a:p>
            <a:r>
              <a:rPr lang="en-US" sz="1400" b="1">
                <a:ea typeface="+mj-lt"/>
                <a:cs typeface="+mj-lt"/>
              </a:rPr>
              <a:t>Interdepartmental Conflict</a:t>
            </a:r>
            <a:r>
              <a:rPr lang="en-US" sz="1400">
                <a:ea typeface="+mj-lt"/>
                <a:cs typeface="+mj-lt"/>
              </a:rPr>
              <a:t>: VPs blame each other for missed targets and delays</a:t>
            </a:r>
            <a:endParaRPr lang="en-US" sz="1400"/>
          </a:p>
          <a:p>
            <a:r>
              <a:rPr lang="en-US" sz="1400" b="1">
                <a:ea typeface="+mj-lt"/>
                <a:cs typeface="+mj-lt"/>
              </a:rPr>
              <a:t>Team Dynamics</a:t>
            </a:r>
            <a:r>
              <a:rPr lang="en-US" sz="1400">
                <a:ea typeface="+mj-lt"/>
                <a:cs typeface="+mj-lt"/>
              </a:rPr>
              <a:t>: Ad hoc teams lack shared purpose and clear reporting</a:t>
            </a:r>
            <a:endParaRPr lang="en-US" sz="1400"/>
          </a:p>
          <a:p>
            <a:r>
              <a:rPr lang="en-US" sz="1400" b="1">
                <a:ea typeface="+mj-lt"/>
                <a:cs typeface="+mj-lt"/>
              </a:rPr>
              <a:t>Motivation Issues</a:t>
            </a:r>
            <a:r>
              <a:rPr lang="en-US" sz="1400">
                <a:ea typeface="+mj-lt"/>
                <a:cs typeface="+mj-lt"/>
              </a:rPr>
              <a:t>: Incentives yield minimal performance impact</a:t>
            </a:r>
            <a:endParaRPr lang="en-US" sz="1400"/>
          </a:p>
          <a:p>
            <a:pPr marL="0" indent="0">
              <a:buNone/>
            </a:pPr>
            <a:r>
              <a:rPr lang="en-US" sz="1400" b="1">
                <a:ea typeface="+mj-lt"/>
                <a:cs typeface="+mj-lt"/>
              </a:rPr>
              <a:t>Root Causes</a:t>
            </a:r>
            <a:r>
              <a:rPr lang="en-US" sz="1400">
                <a:ea typeface="+mj-lt"/>
                <a:cs typeface="+mj-lt"/>
              </a:rPr>
              <a:t>:</a:t>
            </a:r>
            <a:endParaRPr lang="en-US" sz="1400"/>
          </a:p>
          <a:p>
            <a:r>
              <a:rPr lang="en-US" sz="1400">
                <a:ea typeface="+mj-lt"/>
                <a:cs typeface="+mj-lt"/>
              </a:rPr>
              <a:t>Political power imbalance in goal setting and resource allocation</a:t>
            </a:r>
            <a:endParaRPr lang="en-US" sz="1400"/>
          </a:p>
          <a:p>
            <a:r>
              <a:rPr lang="en-US" sz="1400">
                <a:ea typeface="+mj-lt"/>
                <a:cs typeface="+mj-lt"/>
              </a:rPr>
              <a:t>Lack of cross-departmental alignment and accountability</a:t>
            </a:r>
            <a:endParaRPr lang="en-US" sz="1400"/>
          </a:p>
          <a:p>
            <a:r>
              <a:rPr lang="en-US" sz="1400">
                <a:ea typeface="+mj-lt"/>
                <a:cs typeface="+mj-lt"/>
              </a:rPr>
              <a:t>Incentive design fails to trigger intrinsic motivation</a:t>
            </a:r>
          </a:p>
        </p:txBody>
      </p:sp>
      <p:sp>
        <p:nvSpPr>
          <p:cNvPr id="4" name="Date Placeholder 3">
            <a:extLst>
              <a:ext uri="{FF2B5EF4-FFF2-40B4-BE49-F238E27FC236}">
                <a16:creationId xmlns:a16="http://schemas.microsoft.com/office/drawing/2014/main" id="{2316AA20-134E-7023-DB21-74778A834A9B}"/>
              </a:ext>
            </a:extLst>
          </p:cNvPr>
          <p:cNvSpPr>
            <a:spLocks noGrp="1"/>
          </p:cNvSpPr>
          <p:nvPr>
            <p:ph type="dt" sz="half" idx="10"/>
          </p:nvPr>
        </p:nvSpPr>
        <p:spPr/>
        <p:txBody>
          <a:bodyPr/>
          <a:lstStyle/>
          <a:p>
            <a:fld id="{3A63721C-AD40-457F-A054-AE1300F15039}" type="datetime1">
              <a:t>6/28/25</a:t>
            </a:fld>
            <a:endParaRPr lang="en-US"/>
          </a:p>
        </p:txBody>
      </p:sp>
      <p:sp>
        <p:nvSpPr>
          <p:cNvPr id="5" name="Footer Placeholder 4">
            <a:extLst>
              <a:ext uri="{FF2B5EF4-FFF2-40B4-BE49-F238E27FC236}">
                <a16:creationId xmlns:a16="http://schemas.microsoft.com/office/drawing/2014/main" id="{FD5BFB67-751F-3F19-AFCA-8002E222EC4D}"/>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513240DA-5FBB-C6FA-F53A-5EB39544AF83}"/>
              </a:ext>
            </a:extLst>
          </p:cNvPr>
          <p:cNvSpPr>
            <a:spLocks noGrp="1"/>
          </p:cNvSpPr>
          <p:nvPr>
            <p:ph type="sldNum" sz="quarter" idx="12"/>
          </p:nvPr>
        </p:nvSpPr>
        <p:spPr/>
        <p:txBody>
          <a:bodyPr/>
          <a:lstStyle/>
          <a:p>
            <a:fld id="{5E4DE196-8A13-4FF7-A07E-102851959EAB}" type="slidenum">
              <a:rPr lang="en-US" dirty="0"/>
              <a:t>3</a:t>
            </a:fld>
            <a:endParaRPr lang="en-US"/>
          </a:p>
        </p:txBody>
      </p:sp>
    </p:spTree>
    <p:extLst>
      <p:ext uri="{BB962C8B-B14F-4D97-AF65-F5344CB8AC3E}">
        <p14:creationId xmlns:p14="http://schemas.microsoft.com/office/powerpoint/2010/main" val="3843815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2DA47-D098-6A38-1052-A87A0A192C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440E8-5377-CD31-F0E0-918B66ACF9CA}"/>
              </a:ext>
            </a:extLst>
          </p:cNvPr>
          <p:cNvSpPr>
            <a:spLocks noGrp="1"/>
          </p:cNvSpPr>
          <p:nvPr>
            <p:ph type="title"/>
          </p:nvPr>
        </p:nvSpPr>
        <p:spPr>
          <a:xfrm>
            <a:off x="808661" y="365125"/>
            <a:ext cx="10357666" cy="1167230"/>
          </a:xfrm>
        </p:spPr>
        <p:txBody>
          <a:bodyPr/>
          <a:lstStyle/>
          <a:p>
            <a:r>
              <a:rPr lang="en-US"/>
              <a:t>Problem Identification</a:t>
            </a:r>
          </a:p>
        </p:txBody>
      </p:sp>
      <p:sp>
        <p:nvSpPr>
          <p:cNvPr id="3" name="Content Placeholder 2">
            <a:extLst>
              <a:ext uri="{FF2B5EF4-FFF2-40B4-BE49-F238E27FC236}">
                <a16:creationId xmlns:a16="http://schemas.microsoft.com/office/drawing/2014/main" id="{45279195-1B51-EDBA-3982-41A0A329CF53}"/>
              </a:ext>
            </a:extLst>
          </p:cNvPr>
          <p:cNvSpPr>
            <a:spLocks noGrp="1"/>
          </p:cNvSpPr>
          <p:nvPr>
            <p:ph idx="1"/>
          </p:nvPr>
        </p:nvSpPr>
        <p:spPr/>
        <p:txBody>
          <a:bodyPr vert="horz" lIns="91440" tIns="45720" rIns="91440" bIns="45720" rtlCol="0" anchor="t">
            <a:normAutofit/>
          </a:bodyPr>
          <a:lstStyle/>
          <a:p>
            <a:r>
              <a:rPr lang="en-US"/>
              <a:t>No formal system of accountability across functions</a:t>
            </a:r>
          </a:p>
          <a:p>
            <a:r>
              <a:rPr lang="en-US"/>
              <a:t>Informal power dynamics distort resource and goal alignment</a:t>
            </a:r>
          </a:p>
          <a:p>
            <a:r>
              <a:rPr lang="en-US"/>
              <a:t>Incentives focused on individual financial performance, not team outcomes</a:t>
            </a:r>
          </a:p>
          <a:p>
            <a:r>
              <a:rPr lang="en-US"/>
              <a:t>Cross-functional teams lack cohesion and clear purpose</a:t>
            </a:r>
          </a:p>
        </p:txBody>
      </p:sp>
      <p:sp>
        <p:nvSpPr>
          <p:cNvPr id="4" name="Date Placeholder 3">
            <a:extLst>
              <a:ext uri="{FF2B5EF4-FFF2-40B4-BE49-F238E27FC236}">
                <a16:creationId xmlns:a16="http://schemas.microsoft.com/office/drawing/2014/main" id="{3C2F069C-E6AF-87F6-2A01-54A818DA3AB5}"/>
              </a:ext>
            </a:extLst>
          </p:cNvPr>
          <p:cNvSpPr>
            <a:spLocks noGrp="1"/>
          </p:cNvSpPr>
          <p:nvPr>
            <p:ph type="dt" sz="half" idx="10"/>
          </p:nvPr>
        </p:nvSpPr>
        <p:spPr/>
        <p:txBody>
          <a:bodyPr/>
          <a:lstStyle/>
          <a:p>
            <a:fld id="{3A63721C-AD40-457F-A054-AE1300F15039}" type="datetime1">
              <a:t>6/28/25</a:t>
            </a:fld>
            <a:endParaRPr lang="en-US"/>
          </a:p>
        </p:txBody>
      </p:sp>
      <p:sp>
        <p:nvSpPr>
          <p:cNvPr id="5" name="Footer Placeholder 4">
            <a:extLst>
              <a:ext uri="{FF2B5EF4-FFF2-40B4-BE49-F238E27FC236}">
                <a16:creationId xmlns:a16="http://schemas.microsoft.com/office/drawing/2014/main" id="{B451254A-75D5-B8F8-A1B3-8F6A5B20743B}"/>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AF5ED20A-E951-3F81-7404-99092678C0BA}"/>
              </a:ext>
            </a:extLst>
          </p:cNvPr>
          <p:cNvSpPr>
            <a:spLocks noGrp="1"/>
          </p:cNvSpPr>
          <p:nvPr>
            <p:ph type="sldNum" sz="quarter" idx="12"/>
          </p:nvPr>
        </p:nvSpPr>
        <p:spPr/>
        <p:txBody>
          <a:bodyPr/>
          <a:lstStyle/>
          <a:p>
            <a:fld id="{5E4DE196-8A13-4FF7-A07E-102851959EAB}" type="slidenum">
              <a:rPr lang="en-US" dirty="0"/>
              <a:t>4</a:t>
            </a:fld>
            <a:endParaRPr lang="en-US"/>
          </a:p>
        </p:txBody>
      </p:sp>
    </p:spTree>
    <p:extLst>
      <p:ext uri="{BB962C8B-B14F-4D97-AF65-F5344CB8AC3E}">
        <p14:creationId xmlns:p14="http://schemas.microsoft.com/office/powerpoint/2010/main" val="2863133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D96F2-7929-F37D-84D4-03FD4D749B52}"/>
              </a:ext>
            </a:extLst>
          </p:cNvPr>
          <p:cNvSpPr>
            <a:spLocks noGrp="1"/>
          </p:cNvSpPr>
          <p:nvPr>
            <p:ph type="title"/>
          </p:nvPr>
        </p:nvSpPr>
        <p:spPr>
          <a:xfrm>
            <a:off x="808661" y="365125"/>
            <a:ext cx="10370581" cy="1167230"/>
          </a:xfrm>
        </p:spPr>
        <p:txBody>
          <a:bodyPr>
            <a:normAutofit/>
          </a:bodyPr>
          <a:lstStyle/>
          <a:p>
            <a:r>
              <a:rPr lang="en-US"/>
              <a:t>Swot analysis</a:t>
            </a:r>
          </a:p>
        </p:txBody>
      </p:sp>
      <p:sp>
        <p:nvSpPr>
          <p:cNvPr id="4" name="Date Placeholder 3">
            <a:extLst>
              <a:ext uri="{FF2B5EF4-FFF2-40B4-BE49-F238E27FC236}">
                <a16:creationId xmlns:a16="http://schemas.microsoft.com/office/drawing/2014/main" id="{4FCDA114-5533-D19C-8162-0387D9838AC5}"/>
              </a:ext>
            </a:extLst>
          </p:cNvPr>
          <p:cNvSpPr>
            <a:spLocks noGrp="1"/>
          </p:cNvSpPr>
          <p:nvPr>
            <p:ph type="dt" sz="half" idx="10"/>
          </p:nvPr>
        </p:nvSpPr>
        <p:spPr/>
        <p:txBody>
          <a:bodyPr/>
          <a:lstStyle/>
          <a:p>
            <a:fld id="{5B0AAD99-0E47-444C-AC4C-836C2F7BDCF7}" type="datetime1">
              <a:t>6/28/25</a:t>
            </a:fld>
            <a:endParaRPr lang="en-US"/>
          </a:p>
        </p:txBody>
      </p:sp>
      <p:sp>
        <p:nvSpPr>
          <p:cNvPr id="5" name="Footer Placeholder 4">
            <a:extLst>
              <a:ext uri="{FF2B5EF4-FFF2-40B4-BE49-F238E27FC236}">
                <a16:creationId xmlns:a16="http://schemas.microsoft.com/office/drawing/2014/main" id="{EF7D8AD9-05CF-4C2D-28BB-688CE2B6784D}"/>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7669AEA0-A35D-94C9-99F7-194003E8FF1D}"/>
              </a:ext>
            </a:extLst>
          </p:cNvPr>
          <p:cNvSpPr>
            <a:spLocks noGrp="1"/>
          </p:cNvSpPr>
          <p:nvPr>
            <p:ph type="sldNum" sz="quarter" idx="12"/>
          </p:nvPr>
        </p:nvSpPr>
        <p:spPr/>
        <p:txBody>
          <a:bodyPr/>
          <a:lstStyle/>
          <a:p>
            <a:fld id="{8DFDE724-0293-4953-AE9D-4D814FA589B0}" type="slidenum">
              <a:rPr lang="en-US" dirty="0"/>
              <a:t>5</a:t>
            </a:fld>
            <a:endParaRPr lang="en-US"/>
          </a:p>
        </p:txBody>
      </p:sp>
      <p:sp>
        <p:nvSpPr>
          <p:cNvPr id="9" name="TextBox 8">
            <a:extLst>
              <a:ext uri="{FF2B5EF4-FFF2-40B4-BE49-F238E27FC236}">
                <a16:creationId xmlns:a16="http://schemas.microsoft.com/office/drawing/2014/main" id="{6538C5ED-EFB7-246D-C39D-AF91062785A1}"/>
              </a:ext>
            </a:extLst>
          </p:cNvPr>
          <p:cNvSpPr txBox="1"/>
          <p:nvPr/>
        </p:nvSpPr>
        <p:spPr>
          <a:xfrm>
            <a:off x="1019988" y="1543848"/>
            <a:ext cx="5042115"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t>Strengths:</a:t>
            </a:r>
          </a:p>
          <a:p>
            <a:pPr marL="228600" indent="-228600">
              <a:buFont typeface=""/>
              <a:buChar char="•"/>
            </a:pPr>
            <a:r>
              <a:rPr lang="en-US" sz="2000"/>
              <a:t>Entrepreneurial, agile work culture</a:t>
            </a:r>
          </a:p>
          <a:p>
            <a:pPr marL="228600" indent="-228600">
              <a:buFont typeface=""/>
              <a:buChar char="•"/>
            </a:pPr>
            <a:r>
              <a:rPr lang="en-US" sz="2000"/>
              <a:t>Strong customer orientation</a:t>
            </a:r>
          </a:p>
          <a:p>
            <a:pPr marL="228600" indent="-228600">
              <a:buFont typeface=""/>
              <a:buChar char="•"/>
            </a:pPr>
            <a:r>
              <a:rPr lang="en-US" sz="2000"/>
              <a:t>High-caliber leadership with technical expertise</a:t>
            </a:r>
          </a:p>
        </p:txBody>
      </p:sp>
      <p:sp>
        <p:nvSpPr>
          <p:cNvPr id="10" name="TextBox 9">
            <a:extLst>
              <a:ext uri="{FF2B5EF4-FFF2-40B4-BE49-F238E27FC236}">
                <a16:creationId xmlns:a16="http://schemas.microsoft.com/office/drawing/2014/main" id="{9F7F6AEC-971A-C098-AD16-7F453C43E90A}"/>
              </a:ext>
            </a:extLst>
          </p:cNvPr>
          <p:cNvSpPr txBox="1"/>
          <p:nvPr/>
        </p:nvSpPr>
        <p:spPr>
          <a:xfrm>
            <a:off x="6545451" y="1537278"/>
            <a:ext cx="4887132"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t>Weaknesses:</a:t>
            </a:r>
          </a:p>
          <a:p>
            <a:pPr marL="228600" indent="-228600">
              <a:buFont typeface=""/>
              <a:buChar char="•"/>
            </a:pPr>
            <a:r>
              <a:rPr lang="en-US" sz="2000"/>
              <a:t>Fragmented decision-making and siloed operations</a:t>
            </a:r>
          </a:p>
          <a:p>
            <a:pPr marL="228600" indent="-228600">
              <a:buFont typeface=""/>
              <a:buChar char="•"/>
            </a:pPr>
            <a:r>
              <a:rPr lang="en-US" sz="2000"/>
              <a:t>HR’s limited influence on people management</a:t>
            </a:r>
          </a:p>
          <a:p>
            <a:pPr marL="228600" indent="-228600">
              <a:buFont typeface=""/>
              <a:buChar char="•"/>
            </a:pPr>
            <a:r>
              <a:rPr lang="en-US" sz="2000"/>
              <a:t>Undefined roles in cross-functional teams</a:t>
            </a:r>
          </a:p>
        </p:txBody>
      </p:sp>
      <p:sp>
        <p:nvSpPr>
          <p:cNvPr id="11" name="TextBox 10">
            <a:extLst>
              <a:ext uri="{FF2B5EF4-FFF2-40B4-BE49-F238E27FC236}">
                <a16:creationId xmlns:a16="http://schemas.microsoft.com/office/drawing/2014/main" id="{8F2ECEEC-596C-18E2-D4EB-FEE27C5FBA6A}"/>
              </a:ext>
            </a:extLst>
          </p:cNvPr>
          <p:cNvSpPr txBox="1"/>
          <p:nvPr/>
        </p:nvSpPr>
        <p:spPr>
          <a:xfrm>
            <a:off x="979883" y="4098803"/>
            <a:ext cx="5106691"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t>Opportunities:</a:t>
            </a:r>
            <a:endParaRPr lang="en-US" sz="2000"/>
          </a:p>
          <a:p>
            <a:pPr marL="228600" indent="-228600">
              <a:buFont typeface=""/>
              <a:buChar char="•"/>
            </a:pPr>
            <a:r>
              <a:rPr lang="en-US" sz="2000"/>
              <a:t>Use of Balanced Scorecard for KPI alignment</a:t>
            </a:r>
          </a:p>
          <a:p>
            <a:pPr marL="228600" indent="-228600">
              <a:buFont typeface=""/>
              <a:buChar char="•"/>
            </a:pPr>
            <a:r>
              <a:rPr lang="en-US" sz="2000"/>
              <a:t>RACI matrix to clarify accountability and ownership</a:t>
            </a:r>
          </a:p>
          <a:p>
            <a:pPr marL="228600" indent="-228600">
              <a:buFont typeface=""/>
              <a:buChar char="•"/>
            </a:pPr>
            <a:r>
              <a:rPr lang="en-US" sz="2000"/>
              <a:t>Improved collaboration through integrated dashboards</a:t>
            </a:r>
          </a:p>
        </p:txBody>
      </p:sp>
      <p:sp>
        <p:nvSpPr>
          <p:cNvPr id="12" name="TextBox 11">
            <a:extLst>
              <a:ext uri="{FF2B5EF4-FFF2-40B4-BE49-F238E27FC236}">
                <a16:creationId xmlns:a16="http://schemas.microsoft.com/office/drawing/2014/main" id="{51951DD9-32A6-2B52-8400-156F4E5907AC}"/>
              </a:ext>
            </a:extLst>
          </p:cNvPr>
          <p:cNvSpPr txBox="1"/>
          <p:nvPr/>
        </p:nvSpPr>
        <p:spPr>
          <a:xfrm>
            <a:off x="6545451" y="4098805"/>
            <a:ext cx="4641742" cy="2246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t>Threats:</a:t>
            </a:r>
          </a:p>
          <a:p>
            <a:pPr marL="228600" indent="-228600">
              <a:buFont typeface=""/>
              <a:buChar char="•"/>
            </a:pPr>
            <a:r>
              <a:rPr lang="en-US" sz="2000"/>
              <a:t>Resistance to performance-based reforms</a:t>
            </a:r>
          </a:p>
          <a:p>
            <a:pPr marL="228600" indent="-228600">
              <a:buFont typeface=""/>
              <a:buChar char="•"/>
            </a:pPr>
            <a:r>
              <a:rPr lang="en-US" sz="2000"/>
              <a:t>Power struggles resisting formal structure</a:t>
            </a:r>
          </a:p>
          <a:p>
            <a:pPr marL="228600" indent="-228600">
              <a:buFont typeface=""/>
              <a:buChar char="•"/>
            </a:pPr>
            <a:r>
              <a:rPr lang="en-US" sz="2000"/>
              <a:t>Risk of over-reliance on metrics reducing collaboration</a:t>
            </a:r>
          </a:p>
        </p:txBody>
      </p:sp>
    </p:spTree>
    <p:extLst>
      <p:ext uri="{BB962C8B-B14F-4D97-AF65-F5344CB8AC3E}">
        <p14:creationId xmlns:p14="http://schemas.microsoft.com/office/powerpoint/2010/main" val="1660650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CEAFC-181A-E1C1-BF61-4023BF5403E1}"/>
              </a:ext>
            </a:extLst>
          </p:cNvPr>
          <p:cNvSpPr>
            <a:spLocks noGrp="1"/>
          </p:cNvSpPr>
          <p:nvPr>
            <p:ph type="title"/>
          </p:nvPr>
        </p:nvSpPr>
        <p:spPr>
          <a:xfrm>
            <a:off x="808661" y="365125"/>
            <a:ext cx="10875435" cy="852297"/>
          </a:xfrm>
        </p:spPr>
        <p:txBody>
          <a:bodyPr/>
          <a:lstStyle/>
          <a:p>
            <a:r>
              <a:rPr lang="en-US"/>
              <a:t>Solutions and recommendations</a:t>
            </a:r>
          </a:p>
        </p:txBody>
      </p:sp>
      <p:sp>
        <p:nvSpPr>
          <p:cNvPr id="3" name="Content Placeholder 2">
            <a:extLst>
              <a:ext uri="{FF2B5EF4-FFF2-40B4-BE49-F238E27FC236}">
                <a16:creationId xmlns:a16="http://schemas.microsoft.com/office/drawing/2014/main" id="{3DA9D8D2-6C66-C514-422D-52ACB85F98C2}"/>
              </a:ext>
            </a:extLst>
          </p:cNvPr>
          <p:cNvSpPr>
            <a:spLocks noGrp="1"/>
          </p:cNvSpPr>
          <p:nvPr>
            <p:ph idx="1"/>
          </p:nvPr>
        </p:nvSpPr>
        <p:spPr>
          <a:xfrm>
            <a:off x="701201" y="1716453"/>
            <a:ext cx="4632897" cy="4466493"/>
          </a:xfrm>
        </p:spPr>
        <p:txBody>
          <a:bodyPr vert="horz" lIns="91440" tIns="45720" rIns="91440" bIns="45720" rtlCol="0" anchor="t">
            <a:normAutofit/>
          </a:bodyPr>
          <a:lstStyle/>
          <a:p>
            <a:r>
              <a:rPr lang="en-US" sz="1800" b="1">
                <a:ea typeface="+mj-lt"/>
                <a:cs typeface="+mj-lt"/>
              </a:rPr>
              <a:t>Balanced Scorecard–Driven PMS</a:t>
            </a:r>
            <a:endParaRPr lang="en-US" sz="1800" b="1"/>
          </a:p>
          <a:p>
            <a:pPr lvl="1">
              <a:buFont typeface="Courier New" panose="020B0604020202020204" pitchFamily="34" charset="0"/>
              <a:buChar char="o"/>
            </a:pPr>
            <a:r>
              <a:rPr lang="en-US" sz="1600">
                <a:ea typeface="+mj-lt"/>
                <a:cs typeface="+mj-lt"/>
              </a:rPr>
              <a:t>4–6 tailored KPIs per center (Sales, Services, Software, Ops, Backoffice, Finance)</a:t>
            </a:r>
            <a:endParaRPr lang="en-US" sz="1600"/>
          </a:p>
          <a:p>
            <a:pPr lvl="1">
              <a:buFont typeface="Courier New" panose="020B0604020202020204" pitchFamily="34" charset="0"/>
              <a:buChar char="o"/>
            </a:pPr>
            <a:r>
              <a:rPr lang="en-US" sz="1600">
                <a:ea typeface="+mj-lt"/>
                <a:cs typeface="+mj-lt"/>
              </a:rPr>
              <a:t>Real-time BI dashboard for transparency Anthony &amp; Govindarajan.</a:t>
            </a:r>
            <a:endParaRPr lang="en-US" sz="1600"/>
          </a:p>
          <a:p>
            <a:r>
              <a:rPr lang="en-US" sz="1800" b="1"/>
              <a:t>Clear Responsibility Centers</a:t>
            </a:r>
          </a:p>
          <a:p>
            <a:pPr lvl="1">
              <a:buFont typeface="Courier New" panose="020B0604020202020204" pitchFamily="34" charset="0"/>
              <a:buChar char="o"/>
            </a:pPr>
            <a:r>
              <a:rPr lang="en-US" sz="1600"/>
              <a:t>Profit, Cost or Investment Center designation</a:t>
            </a:r>
          </a:p>
          <a:p>
            <a:pPr lvl="1">
              <a:buFont typeface="Courier New" panose="020B0604020202020204" pitchFamily="34" charset="0"/>
              <a:buChar char="o"/>
            </a:pPr>
            <a:r>
              <a:rPr lang="en-US" sz="1600"/>
              <a:t>Aligned targets &amp; performance metrics per center</a:t>
            </a:r>
          </a:p>
          <a:p>
            <a:endParaRPr lang="en-US" b="1"/>
          </a:p>
          <a:p>
            <a:endParaRPr lang="en-US" b="1"/>
          </a:p>
        </p:txBody>
      </p:sp>
      <p:sp>
        <p:nvSpPr>
          <p:cNvPr id="4" name="Date Placeholder 3">
            <a:extLst>
              <a:ext uri="{FF2B5EF4-FFF2-40B4-BE49-F238E27FC236}">
                <a16:creationId xmlns:a16="http://schemas.microsoft.com/office/drawing/2014/main" id="{0997F01F-A5C5-C484-8E75-7F0B248380C8}"/>
              </a:ext>
            </a:extLst>
          </p:cNvPr>
          <p:cNvSpPr>
            <a:spLocks noGrp="1"/>
          </p:cNvSpPr>
          <p:nvPr>
            <p:ph type="dt" sz="half" idx="10"/>
          </p:nvPr>
        </p:nvSpPr>
        <p:spPr/>
        <p:txBody>
          <a:bodyPr/>
          <a:lstStyle/>
          <a:p>
            <a:fld id="{D77688E7-69C8-46D8-B617-060B4070DEA8}" type="datetime1">
              <a:t>6/28/25</a:t>
            </a:fld>
            <a:endParaRPr lang="en-US"/>
          </a:p>
        </p:txBody>
      </p:sp>
      <p:sp>
        <p:nvSpPr>
          <p:cNvPr id="5" name="Footer Placeholder 4">
            <a:extLst>
              <a:ext uri="{FF2B5EF4-FFF2-40B4-BE49-F238E27FC236}">
                <a16:creationId xmlns:a16="http://schemas.microsoft.com/office/drawing/2014/main" id="{45BC17EC-F47D-7EC3-7243-4E0CBF6BA392}"/>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C87CF588-F488-0012-64B7-F2E10EB000DA}"/>
              </a:ext>
            </a:extLst>
          </p:cNvPr>
          <p:cNvSpPr>
            <a:spLocks noGrp="1"/>
          </p:cNvSpPr>
          <p:nvPr>
            <p:ph type="sldNum" sz="quarter" idx="12"/>
          </p:nvPr>
        </p:nvSpPr>
        <p:spPr/>
        <p:txBody>
          <a:bodyPr/>
          <a:lstStyle/>
          <a:p>
            <a:fld id="{8DFDE724-0293-4953-AE9D-4D814FA589B0}" type="slidenum">
              <a:rPr lang="en-US" dirty="0"/>
              <a:t>6</a:t>
            </a:fld>
            <a:endParaRPr lang="en-US"/>
          </a:p>
        </p:txBody>
      </p:sp>
      <p:sp>
        <p:nvSpPr>
          <p:cNvPr id="8" name="Content Placeholder 2">
            <a:extLst>
              <a:ext uri="{FF2B5EF4-FFF2-40B4-BE49-F238E27FC236}">
                <a16:creationId xmlns:a16="http://schemas.microsoft.com/office/drawing/2014/main" id="{0F328B25-9844-1C50-B772-84D81D0A5697}"/>
              </a:ext>
            </a:extLst>
          </p:cNvPr>
          <p:cNvSpPr txBox="1">
            <a:spLocks/>
          </p:cNvSpPr>
          <p:nvPr/>
        </p:nvSpPr>
        <p:spPr>
          <a:xfrm>
            <a:off x="5806603" y="1526930"/>
            <a:ext cx="6117817" cy="4886570"/>
          </a:xfrm>
          <a:prstGeom prst="rect">
            <a:avLst/>
          </a:prstGeom>
        </p:spPr>
        <p:txBody>
          <a:bodyPr vert="horz" lIns="91440" tIns="45720" rIns="91440" bIns="45720" rtlCol="0" anchor="t">
            <a:noAutofit/>
          </a:bodyPr>
          <a:lstStyle>
            <a:lvl1pPr marL="228600" indent="-228600" algn="l" defTabSz="914400" rtl="0" eaLnBrk="1" latinLnBrk="0" hangingPunct="1">
              <a:lnSpc>
                <a:spcPct val="130000"/>
              </a:lnSpc>
              <a:spcBef>
                <a:spcPts val="1000"/>
              </a:spcBef>
              <a:buSzPct val="85000"/>
              <a:buFont typeface="Arial" panose="020B0604020202020204" pitchFamily="34" charset="0"/>
              <a:buChar char="•"/>
              <a:defRPr sz="2000" kern="1200">
                <a:solidFill>
                  <a:schemeClr val="tx1"/>
                </a:solidFill>
                <a:latin typeface="+mj-lt"/>
                <a:ea typeface="+mn-ea"/>
                <a:cs typeface="+mn-cs"/>
              </a:defRPr>
            </a:lvl1pPr>
            <a:lvl2pPr marL="457200" indent="-228600" algn="l" defTabSz="914400" rtl="0" eaLnBrk="1" latinLnBrk="0" hangingPunct="1">
              <a:lnSpc>
                <a:spcPct val="130000"/>
              </a:lnSpc>
              <a:spcBef>
                <a:spcPts val="500"/>
              </a:spcBef>
              <a:buSzPct val="100000"/>
              <a:buFont typeface="Avenir Next LT Pro Light" panose="020B0304020202020204" pitchFamily="34" charset="0"/>
              <a:buChar char="–"/>
              <a:defRPr sz="1800" kern="1200">
                <a:solidFill>
                  <a:schemeClr val="tx1"/>
                </a:solidFill>
                <a:latin typeface="+mj-lt"/>
                <a:ea typeface="+mn-ea"/>
                <a:cs typeface="+mn-cs"/>
              </a:defRPr>
            </a:lvl2pPr>
            <a:lvl3pPr marL="731520" indent="-228600" algn="l" defTabSz="914400" rtl="0" eaLnBrk="1" latinLnBrk="0" hangingPunct="1">
              <a:lnSpc>
                <a:spcPct val="130000"/>
              </a:lnSpc>
              <a:spcBef>
                <a:spcPts val="500"/>
              </a:spcBef>
              <a:buSzPct val="85000"/>
              <a:buFont typeface="Arial" panose="020B0604020202020204" pitchFamily="34" charset="0"/>
              <a:buChar char="•"/>
              <a:defRPr sz="1600" kern="1200">
                <a:solidFill>
                  <a:schemeClr val="tx1"/>
                </a:solidFill>
                <a:latin typeface="+mj-lt"/>
                <a:ea typeface="+mn-ea"/>
                <a:cs typeface="+mn-cs"/>
              </a:defRPr>
            </a:lvl3pPr>
            <a:lvl4pPr marL="1005840" indent="-228600" algn="l" defTabSz="914400" rtl="0" eaLnBrk="1" latinLnBrk="0" hangingPunct="1">
              <a:lnSpc>
                <a:spcPct val="130000"/>
              </a:lnSpc>
              <a:spcBef>
                <a:spcPts val="500"/>
              </a:spcBef>
              <a:buSzPct val="100000"/>
              <a:buFont typeface="Avenir Next LT Pro Light" panose="020B0304020202020204" pitchFamily="34" charset="0"/>
              <a:buChar char="–"/>
              <a:defRPr sz="1400" kern="1200">
                <a:solidFill>
                  <a:schemeClr val="tx1"/>
                </a:solidFill>
                <a:latin typeface="+mj-lt"/>
                <a:ea typeface="+mn-ea"/>
                <a:cs typeface="+mn-cs"/>
              </a:defRPr>
            </a:lvl4pPr>
            <a:lvl5pPr marL="1188720" indent="-22860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a:ea typeface="+mj-lt"/>
                <a:cs typeface="+mj-lt"/>
              </a:rPr>
              <a:t>Hybrid Reward Architecture</a:t>
            </a:r>
            <a:endParaRPr lang="en-US" sz="1600">
              <a:ea typeface="+mj-lt"/>
              <a:cs typeface="+mj-lt"/>
            </a:endParaRPr>
          </a:p>
          <a:p>
            <a:pPr lvl="1">
              <a:buFont typeface="Courier New,monospace" panose="020B0604020202020204" pitchFamily="34" charset="0"/>
              <a:buChar char="o"/>
            </a:pPr>
            <a:r>
              <a:rPr lang="en-US" sz="1600">
                <a:ea typeface="+mj-lt"/>
                <a:cs typeface="+mj-lt"/>
              </a:rPr>
              <a:t>Base salary + 10–15% variable split financial/non-financial Deci &amp; Ryan.</a:t>
            </a:r>
          </a:p>
          <a:p>
            <a:pPr lvl="1">
              <a:buFont typeface="Courier New,monospace" panose="020B0604020202020204" pitchFamily="34" charset="0"/>
              <a:buChar char="o"/>
            </a:pPr>
            <a:r>
              <a:rPr lang="en-US" sz="1600">
                <a:ea typeface="+mj-lt"/>
                <a:cs typeface="+mj-lt"/>
              </a:rPr>
              <a:t>Non-financial: “mastery” badges, peer-nominated awards Armstrong &amp; Baron.</a:t>
            </a:r>
            <a:endParaRPr lang="en-US" sz="1600"/>
          </a:p>
          <a:p>
            <a:r>
              <a:rPr lang="en-US" sz="1600" b="1">
                <a:ea typeface="+mj-lt"/>
                <a:cs typeface="+mj-lt"/>
              </a:rPr>
              <a:t>Change Leadership Office (CLO)</a:t>
            </a:r>
            <a:endParaRPr lang="en-US" sz="1600"/>
          </a:p>
          <a:p>
            <a:pPr lvl="1">
              <a:buFont typeface="Courier New,monospace" panose="020B0604020202020204" pitchFamily="34" charset="0"/>
              <a:buChar char="o"/>
            </a:pPr>
            <a:r>
              <a:rPr lang="en-US" sz="1600">
                <a:ea typeface="+mj-lt"/>
                <a:cs typeface="+mj-lt"/>
              </a:rPr>
              <a:t>CEO-sponsored team drives Kotter’s 8–step model Kotter.</a:t>
            </a:r>
            <a:endParaRPr lang="en-US" sz="1600"/>
          </a:p>
          <a:p>
            <a:pPr lvl="1">
              <a:buFont typeface="Courier New,monospace" panose="020B0604020202020204" pitchFamily="34" charset="0"/>
              <a:buChar char="o"/>
            </a:pPr>
            <a:r>
              <a:rPr lang="en-US" sz="1600">
                <a:ea typeface="+mj-lt"/>
                <a:cs typeface="+mj-lt"/>
              </a:rPr>
              <a:t>Pilot “quick wins,” embed monthly “Performance Forums”</a:t>
            </a:r>
          </a:p>
          <a:p>
            <a:r>
              <a:rPr lang="en-US" sz="1600" b="1">
                <a:ea typeface="+mj-lt"/>
                <a:cs typeface="+mj-lt"/>
              </a:rPr>
              <a:t>Capability Building</a:t>
            </a:r>
            <a:endParaRPr lang="en-US" sz="1600"/>
          </a:p>
          <a:p>
            <a:pPr lvl="1">
              <a:buFont typeface="Courier New,monospace" panose="020B0604020202020204" pitchFamily="34" charset="0"/>
              <a:buChar char="o"/>
            </a:pPr>
            <a:r>
              <a:rPr lang="en-US" sz="1600">
                <a:ea typeface="+mj-lt"/>
                <a:cs typeface="+mj-lt"/>
              </a:rPr>
              <a:t>Conflict-resolution workshops Thomas &amp; Kilmann.</a:t>
            </a:r>
            <a:endParaRPr lang="en-US" sz="1600"/>
          </a:p>
          <a:p>
            <a:pPr lvl="1">
              <a:buFont typeface="Courier New,monospace" panose="020B0604020202020204" pitchFamily="34" charset="0"/>
              <a:buChar char="o"/>
            </a:pPr>
            <a:r>
              <a:rPr lang="en-US" sz="1600">
                <a:ea typeface="+mj-lt"/>
                <a:cs typeface="+mj-lt"/>
              </a:rPr>
              <a:t>RACI role-clarity sessions to eliminate handoff confusion. </a:t>
            </a:r>
            <a:endParaRPr lang="en-US" sz="1600"/>
          </a:p>
        </p:txBody>
      </p:sp>
    </p:spTree>
    <p:extLst>
      <p:ext uri="{BB962C8B-B14F-4D97-AF65-F5344CB8AC3E}">
        <p14:creationId xmlns:p14="http://schemas.microsoft.com/office/powerpoint/2010/main" val="115825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31A05-C2DD-EB0D-F7A1-3A29C9EE085F}"/>
              </a:ext>
            </a:extLst>
          </p:cNvPr>
          <p:cNvSpPr>
            <a:spLocks noGrp="1"/>
          </p:cNvSpPr>
          <p:nvPr>
            <p:ph type="title"/>
          </p:nvPr>
        </p:nvSpPr>
        <p:spPr/>
        <p:txBody>
          <a:bodyPr/>
          <a:lstStyle/>
          <a:p>
            <a:r>
              <a:rPr lang="en-US"/>
              <a:t>Monitoring and Evaluation Plan</a:t>
            </a:r>
          </a:p>
        </p:txBody>
      </p:sp>
      <p:sp>
        <p:nvSpPr>
          <p:cNvPr id="3" name="Content Placeholder 2">
            <a:extLst>
              <a:ext uri="{FF2B5EF4-FFF2-40B4-BE49-F238E27FC236}">
                <a16:creationId xmlns:a16="http://schemas.microsoft.com/office/drawing/2014/main" id="{36335D4B-3942-50A1-7B2C-5A7FD1FD4A2A}"/>
              </a:ext>
            </a:extLst>
          </p:cNvPr>
          <p:cNvSpPr>
            <a:spLocks noGrp="1"/>
          </p:cNvSpPr>
          <p:nvPr>
            <p:ph idx="1"/>
          </p:nvPr>
        </p:nvSpPr>
        <p:spPr>
          <a:xfrm>
            <a:off x="808662" y="2019299"/>
            <a:ext cx="5287436" cy="4114801"/>
          </a:xfrm>
        </p:spPr>
        <p:txBody>
          <a:bodyPr vert="horz" lIns="91440" tIns="45720" rIns="91440" bIns="45720" rtlCol="0" anchor="t">
            <a:normAutofit/>
          </a:bodyPr>
          <a:lstStyle/>
          <a:p>
            <a:pPr>
              <a:buFont typeface="Arial"/>
              <a:buChar char="•"/>
            </a:pPr>
            <a:r>
              <a:rPr lang="en-US" sz="1600" b="1">
                <a:latin typeface="Calibri"/>
                <a:ea typeface="Calibri"/>
                <a:cs typeface="Calibri"/>
              </a:rPr>
              <a:t>Leading Indicators</a:t>
            </a:r>
            <a:endParaRPr lang="en-US" sz="1600">
              <a:latin typeface="Calibri"/>
              <a:ea typeface="Calibri"/>
              <a:cs typeface="Calibri"/>
            </a:endParaRPr>
          </a:p>
          <a:p>
            <a:pPr marL="742950" lvl="1" indent="-285750">
              <a:buFont typeface="Courier New"/>
              <a:buChar char="o"/>
            </a:pPr>
            <a:r>
              <a:rPr lang="en-US" sz="1600">
                <a:latin typeface="Calibri"/>
                <a:ea typeface="Calibri"/>
                <a:cs typeface="Calibri"/>
              </a:rPr>
              <a:t>% KPI attainment by center.</a:t>
            </a:r>
          </a:p>
          <a:p>
            <a:pPr marL="742950" lvl="1" indent="-285750">
              <a:buFont typeface="Courier New"/>
              <a:buChar char="o"/>
            </a:pPr>
            <a:r>
              <a:rPr lang="en-US" sz="1600">
                <a:latin typeface="Calibri"/>
                <a:ea typeface="Calibri"/>
                <a:cs typeface="Calibri"/>
              </a:rPr>
              <a:t>Avg. handoff time (Sales→ Services → Finance).</a:t>
            </a:r>
          </a:p>
          <a:p>
            <a:pPr marL="742950" lvl="1" indent="-285750">
              <a:buFont typeface="Courier New"/>
              <a:buChar char="o"/>
            </a:pPr>
            <a:r>
              <a:rPr lang="en-US" sz="1600">
                <a:latin typeface="Calibri"/>
                <a:ea typeface="Calibri"/>
                <a:cs typeface="Calibri"/>
              </a:rPr>
              <a:t>BI dashboard log-ins &amp; usage.</a:t>
            </a:r>
          </a:p>
          <a:p>
            <a:pPr marL="742950" lvl="1" indent="-285750">
              <a:buFont typeface="Courier New"/>
              <a:buChar char="o"/>
            </a:pPr>
            <a:r>
              <a:rPr lang="en-US" sz="1600">
                <a:latin typeface="Calibri"/>
                <a:ea typeface="Calibri"/>
                <a:cs typeface="Calibri"/>
              </a:rPr>
              <a:t>Manager coaching-hours logged.</a:t>
            </a:r>
          </a:p>
          <a:p>
            <a:pPr>
              <a:buFont typeface="Arial"/>
              <a:buChar char="•"/>
            </a:pPr>
            <a:r>
              <a:rPr lang="en-US" sz="1600" b="1">
                <a:latin typeface="Calibri"/>
                <a:ea typeface="Calibri"/>
                <a:cs typeface="Calibri"/>
              </a:rPr>
              <a:t>Lagging Indicators</a:t>
            </a:r>
            <a:endParaRPr lang="en-US" sz="1600">
              <a:latin typeface="Calibri"/>
              <a:ea typeface="Calibri"/>
              <a:cs typeface="Calibri"/>
            </a:endParaRPr>
          </a:p>
          <a:p>
            <a:pPr marL="742950" lvl="1" indent="-285750">
              <a:buFont typeface="Courier New"/>
              <a:buChar char="o"/>
            </a:pPr>
            <a:r>
              <a:rPr lang="en-US" sz="1600">
                <a:latin typeface="Calibri"/>
                <a:ea typeface="Calibri"/>
                <a:cs typeface="Calibri"/>
              </a:rPr>
              <a:t>YoY Revenue Growth &amp; Profit Margin.</a:t>
            </a:r>
          </a:p>
          <a:p>
            <a:pPr marL="742950" lvl="1" indent="-285750">
              <a:buFont typeface="Courier New"/>
              <a:buChar char="o"/>
            </a:pPr>
            <a:r>
              <a:rPr lang="en-US" sz="1600">
                <a:latin typeface="Calibri"/>
                <a:ea typeface="Calibri"/>
                <a:cs typeface="Calibri"/>
              </a:rPr>
              <a:t>Employee Turnover &amp; Engagement (e.g. Gallup Q12).</a:t>
            </a:r>
          </a:p>
          <a:p>
            <a:pPr marL="742950" lvl="1" indent="-285750">
              <a:buFont typeface="Courier New"/>
              <a:buChar char="o"/>
            </a:pPr>
            <a:r>
              <a:rPr lang="en-US" sz="1600">
                <a:latin typeface="Calibri"/>
                <a:ea typeface="Calibri"/>
                <a:cs typeface="Calibri"/>
              </a:rPr>
              <a:t>Customer Satisfaction (CSAT) &amp; NPS.</a:t>
            </a:r>
          </a:p>
          <a:p>
            <a:pPr>
              <a:buFont typeface="Arial"/>
              <a:buChar char="•"/>
            </a:pPr>
            <a:endParaRPr lang="en-US" sz="1100" b="1">
              <a:latin typeface="Calibri"/>
              <a:ea typeface="Calibri"/>
              <a:cs typeface="Calibri"/>
            </a:endParaRPr>
          </a:p>
          <a:p>
            <a:pPr marL="0" indent="0">
              <a:buNone/>
            </a:pPr>
            <a:endParaRPr lang="en-US">
              <a:latin typeface="Calibri"/>
              <a:ea typeface="Calibri"/>
              <a:cs typeface="Calibri"/>
            </a:endParaRPr>
          </a:p>
        </p:txBody>
      </p:sp>
      <p:sp>
        <p:nvSpPr>
          <p:cNvPr id="4" name="Date Placeholder 3">
            <a:extLst>
              <a:ext uri="{FF2B5EF4-FFF2-40B4-BE49-F238E27FC236}">
                <a16:creationId xmlns:a16="http://schemas.microsoft.com/office/drawing/2014/main" id="{F1CE6CA2-2430-ED48-F80C-721EB24D2A4D}"/>
              </a:ext>
            </a:extLst>
          </p:cNvPr>
          <p:cNvSpPr>
            <a:spLocks noGrp="1"/>
          </p:cNvSpPr>
          <p:nvPr>
            <p:ph type="dt" sz="half" idx="10"/>
          </p:nvPr>
        </p:nvSpPr>
        <p:spPr/>
        <p:txBody>
          <a:bodyPr/>
          <a:lstStyle/>
          <a:p>
            <a:fld id="{E66A7350-A4A9-46E8-8ABB-43C3338041E2}" type="datetime1">
              <a:t>6/28/25</a:t>
            </a:fld>
            <a:endParaRPr lang="en-US"/>
          </a:p>
        </p:txBody>
      </p:sp>
      <p:sp>
        <p:nvSpPr>
          <p:cNvPr id="5" name="Footer Placeholder 4">
            <a:extLst>
              <a:ext uri="{FF2B5EF4-FFF2-40B4-BE49-F238E27FC236}">
                <a16:creationId xmlns:a16="http://schemas.microsoft.com/office/drawing/2014/main" id="{7F1E4D50-D185-56FF-273A-95E147D339C3}"/>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4758FFF6-EACD-2C9C-BF03-520B4B527584}"/>
              </a:ext>
            </a:extLst>
          </p:cNvPr>
          <p:cNvSpPr>
            <a:spLocks noGrp="1"/>
          </p:cNvSpPr>
          <p:nvPr>
            <p:ph type="sldNum" sz="quarter" idx="12"/>
          </p:nvPr>
        </p:nvSpPr>
        <p:spPr/>
        <p:txBody>
          <a:bodyPr/>
          <a:lstStyle/>
          <a:p>
            <a:fld id="{8DFDE724-0293-4953-AE9D-4D814FA589B0}" type="slidenum">
              <a:rPr lang="en-US" dirty="0"/>
              <a:t>7</a:t>
            </a:fld>
            <a:endParaRPr lang="en-US"/>
          </a:p>
        </p:txBody>
      </p:sp>
      <p:sp>
        <p:nvSpPr>
          <p:cNvPr id="7" name="TextBox 6">
            <a:extLst>
              <a:ext uri="{FF2B5EF4-FFF2-40B4-BE49-F238E27FC236}">
                <a16:creationId xmlns:a16="http://schemas.microsoft.com/office/drawing/2014/main" id="{16AD1B49-33DD-93D7-C3CE-8F1D99DC6497}"/>
              </a:ext>
            </a:extLst>
          </p:cNvPr>
          <p:cNvSpPr txBox="1"/>
          <p:nvPr/>
        </p:nvSpPr>
        <p:spPr>
          <a:xfrm>
            <a:off x="6463323" y="2018323"/>
            <a:ext cx="4970584" cy="33960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130000"/>
              </a:lnSpc>
              <a:spcBef>
                <a:spcPts val="1000"/>
              </a:spcBef>
              <a:buFont typeface="Arial,Sans-Serif"/>
              <a:buChar char="•"/>
            </a:pPr>
            <a:r>
              <a:rPr lang="en-US" sz="1600" b="1">
                <a:latin typeface="Calibri"/>
                <a:ea typeface="Calibri"/>
                <a:cs typeface="Calibri"/>
              </a:rPr>
              <a:t>PMS Health Checks (Biannual)</a:t>
            </a:r>
            <a:endParaRPr lang="en-US" sz="1600">
              <a:latin typeface="Calibri"/>
              <a:ea typeface="Calibri"/>
              <a:cs typeface="Calibri"/>
            </a:endParaRPr>
          </a:p>
          <a:p>
            <a:pPr marL="742950" lvl="1" indent="-285750">
              <a:lnSpc>
                <a:spcPct val="130000"/>
              </a:lnSpc>
              <a:spcBef>
                <a:spcPts val="500"/>
              </a:spcBef>
              <a:buFont typeface="Courier New,monospace"/>
              <a:buChar char="o"/>
            </a:pPr>
            <a:r>
              <a:rPr lang="en-US" sz="1600">
                <a:latin typeface="Calibri"/>
                <a:ea typeface="Calibri"/>
                <a:cs typeface="Calibri"/>
              </a:rPr>
              <a:t>KPI data-integrity audit.</a:t>
            </a:r>
          </a:p>
          <a:p>
            <a:pPr marL="742950" lvl="1" indent="-285750">
              <a:lnSpc>
                <a:spcPct val="130000"/>
              </a:lnSpc>
              <a:spcBef>
                <a:spcPts val="500"/>
              </a:spcBef>
              <a:buFont typeface="Courier New,monospace"/>
              <a:buChar char="o"/>
            </a:pPr>
            <a:r>
              <a:rPr lang="en-US" sz="1600">
                <a:latin typeface="Calibri"/>
                <a:ea typeface="Calibri"/>
                <a:cs typeface="Calibri"/>
              </a:rPr>
              <a:t>Incentive-fairness survey.</a:t>
            </a:r>
          </a:p>
          <a:p>
            <a:pPr marL="742950" lvl="1" indent="-285750">
              <a:lnSpc>
                <a:spcPct val="130000"/>
              </a:lnSpc>
              <a:spcBef>
                <a:spcPts val="500"/>
              </a:spcBef>
              <a:buFont typeface="Courier New,monospace"/>
              <a:buChar char="o"/>
            </a:pPr>
            <a:r>
              <a:rPr lang="en-US" sz="1600">
                <a:latin typeface="Calibri"/>
                <a:ea typeface="Calibri"/>
                <a:cs typeface="Calibri"/>
              </a:rPr>
              <a:t>CLO “Lessons Learned” recalibration.</a:t>
            </a:r>
          </a:p>
          <a:p>
            <a:pPr marL="285750" indent="-285750">
              <a:lnSpc>
                <a:spcPct val="130000"/>
              </a:lnSpc>
              <a:spcBef>
                <a:spcPts val="1000"/>
              </a:spcBef>
              <a:buFont typeface="Arial,Sans-Serif"/>
              <a:buChar char="•"/>
            </a:pPr>
            <a:r>
              <a:rPr lang="en-US" sz="1600" b="1">
                <a:latin typeface="Calibri"/>
                <a:ea typeface="Calibri"/>
                <a:cs typeface="Calibri"/>
              </a:rPr>
              <a:t>Governance</a:t>
            </a:r>
            <a:endParaRPr lang="en-US" sz="1600">
              <a:latin typeface="Calibri"/>
              <a:ea typeface="Calibri"/>
              <a:cs typeface="Calibri"/>
            </a:endParaRPr>
          </a:p>
          <a:p>
            <a:pPr marL="742950" lvl="1" indent="-285750">
              <a:lnSpc>
                <a:spcPct val="130000"/>
              </a:lnSpc>
              <a:spcBef>
                <a:spcPts val="500"/>
              </a:spcBef>
              <a:buFont typeface="Courier New,monospace"/>
              <a:buChar char="o"/>
            </a:pPr>
            <a:r>
              <a:rPr lang="en-US" sz="1600">
                <a:latin typeface="Calibri"/>
                <a:ea typeface="Calibri"/>
                <a:cs typeface="Calibri"/>
              </a:rPr>
              <a:t>CLO Steering meets quarterly to adjust KPIs &amp; rewards.</a:t>
            </a:r>
          </a:p>
          <a:p>
            <a:pPr marL="742950" lvl="1" indent="-285750">
              <a:lnSpc>
                <a:spcPct val="130000"/>
              </a:lnSpc>
              <a:spcBef>
                <a:spcPts val="500"/>
              </a:spcBef>
              <a:buFont typeface="Courier New,monospace"/>
              <a:buChar char="o"/>
            </a:pPr>
            <a:r>
              <a:rPr lang="en-US" sz="1600">
                <a:latin typeface="Calibri"/>
                <a:ea typeface="Calibri"/>
                <a:cs typeface="Calibri"/>
              </a:rPr>
              <a:t>Annual offsite to align PMS with corporate strategy.</a:t>
            </a:r>
          </a:p>
        </p:txBody>
      </p:sp>
    </p:spTree>
    <p:extLst>
      <p:ext uri="{BB962C8B-B14F-4D97-AF65-F5344CB8AC3E}">
        <p14:creationId xmlns:p14="http://schemas.microsoft.com/office/powerpoint/2010/main" val="1942800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69436-0AD1-8EE5-BE40-9F0C92E105FD}"/>
              </a:ext>
            </a:extLst>
          </p:cNvPr>
          <p:cNvSpPr>
            <a:spLocks noGrp="1"/>
          </p:cNvSpPr>
          <p:nvPr>
            <p:ph type="title"/>
          </p:nvPr>
        </p:nvSpPr>
        <p:spPr/>
        <p:txBody>
          <a:bodyPr/>
          <a:lstStyle/>
          <a:p>
            <a:r>
              <a:rPr lang="en-US"/>
              <a:t>Conclusion</a:t>
            </a:r>
          </a:p>
        </p:txBody>
      </p:sp>
      <p:sp>
        <p:nvSpPr>
          <p:cNvPr id="3" name="Content Placeholder 2">
            <a:extLst>
              <a:ext uri="{FF2B5EF4-FFF2-40B4-BE49-F238E27FC236}">
                <a16:creationId xmlns:a16="http://schemas.microsoft.com/office/drawing/2014/main" id="{F687BA07-6D57-CAE8-913F-15499D53BD09}"/>
              </a:ext>
            </a:extLst>
          </p:cNvPr>
          <p:cNvSpPr>
            <a:spLocks noGrp="1"/>
          </p:cNvSpPr>
          <p:nvPr>
            <p:ph idx="1"/>
          </p:nvPr>
        </p:nvSpPr>
        <p:spPr/>
        <p:txBody>
          <a:bodyPr vert="horz" lIns="91440" tIns="45720" rIns="91440" bIns="45720" rtlCol="0" anchor="t">
            <a:normAutofit fontScale="62500" lnSpcReduction="20000"/>
          </a:bodyPr>
          <a:lstStyle/>
          <a:p>
            <a:r>
              <a:rPr lang="en-US" b="1">
                <a:ea typeface="+mj-lt"/>
                <a:cs typeface="+mj-lt"/>
              </a:rPr>
              <a:t>Performance Management Transformation at TechEdge: Key Takeaways</a:t>
            </a:r>
            <a:endParaRPr lang="en-US"/>
          </a:p>
          <a:p>
            <a:r>
              <a:rPr lang="en-US" b="1">
                <a:ea typeface="+mj-lt"/>
                <a:cs typeface="+mj-lt"/>
              </a:rPr>
              <a:t>Strategic Alignment</a:t>
            </a:r>
            <a:r>
              <a:rPr lang="en-US">
                <a:ea typeface="+mj-lt"/>
                <a:cs typeface="+mj-lt"/>
              </a:rPr>
              <a:t>: A Balanced Scorecard–based PMS ensures TechEdge's departmental goals align with corporate strategy.</a:t>
            </a:r>
            <a:endParaRPr lang="en-US"/>
          </a:p>
          <a:p>
            <a:r>
              <a:rPr lang="en-US" b="1">
                <a:ea typeface="+mj-lt"/>
                <a:cs typeface="+mj-lt"/>
              </a:rPr>
              <a:t>Clarity &amp; Accountability</a:t>
            </a:r>
            <a:r>
              <a:rPr lang="en-US">
                <a:ea typeface="+mj-lt"/>
                <a:cs typeface="+mj-lt"/>
              </a:rPr>
              <a:t>: Defining responsibility centers and KPIs mitigates power imbalances and enhances transparency.</a:t>
            </a:r>
            <a:endParaRPr lang="en-US"/>
          </a:p>
          <a:p>
            <a:r>
              <a:rPr lang="en-US" b="1">
                <a:ea typeface="+mj-lt"/>
                <a:cs typeface="+mj-lt"/>
              </a:rPr>
              <a:t>Motivational Balance</a:t>
            </a:r>
            <a:r>
              <a:rPr lang="en-US">
                <a:ea typeface="+mj-lt"/>
                <a:cs typeface="+mj-lt"/>
              </a:rPr>
              <a:t>: Combining financial and non-financial rewards addresses both extrinsic and intrinsic drivers of performance.</a:t>
            </a:r>
            <a:endParaRPr lang="en-US"/>
          </a:p>
          <a:p>
            <a:r>
              <a:rPr lang="en-US" b="1">
                <a:ea typeface="+mj-lt"/>
                <a:cs typeface="+mj-lt"/>
              </a:rPr>
              <a:t>Change Enablement</a:t>
            </a:r>
            <a:r>
              <a:rPr lang="en-US">
                <a:ea typeface="+mj-lt"/>
                <a:cs typeface="+mj-lt"/>
              </a:rPr>
              <a:t>: A lightweight but empowered Change Leadership Office (CLO) ensures sustained transformation through structured governance and cross-functional engagement.</a:t>
            </a:r>
            <a:endParaRPr lang="en-US"/>
          </a:p>
          <a:p>
            <a:r>
              <a:rPr lang="en-US" b="1">
                <a:ea typeface="+mj-lt"/>
                <a:cs typeface="+mj-lt"/>
              </a:rPr>
              <a:t>Projected Outcomes</a:t>
            </a:r>
            <a:r>
              <a:rPr lang="en-US">
                <a:ea typeface="+mj-lt"/>
                <a:cs typeface="+mj-lt"/>
              </a:rPr>
              <a:t>:</a:t>
            </a:r>
            <a:endParaRPr lang="en-US"/>
          </a:p>
          <a:p>
            <a:pPr lvl="1">
              <a:buFont typeface="Avenir Next LT Pro Light" panose="020B0604020202020204" pitchFamily="34" charset="0"/>
              <a:buChar char="–"/>
            </a:pPr>
            <a:r>
              <a:rPr lang="en-US">
                <a:ea typeface="+mj-lt"/>
                <a:cs typeface="+mj-lt"/>
              </a:rPr>
              <a:t>15–20% improvement in on-time project delivery</a:t>
            </a:r>
            <a:endParaRPr lang="en-US"/>
          </a:p>
          <a:p>
            <a:pPr lvl="1">
              <a:buFont typeface="Avenir Next LT Pro Light" panose="020B0604020202020204" pitchFamily="34" charset="0"/>
              <a:buChar char="–"/>
            </a:pPr>
            <a:r>
              <a:rPr lang="en-US">
                <a:ea typeface="+mj-lt"/>
                <a:cs typeface="+mj-lt"/>
              </a:rPr>
              <a:t>10% reduction in turnover</a:t>
            </a:r>
            <a:endParaRPr lang="en-US"/>
          </a:p>
          <a:p>
            <a:pPr lvl="1">
              <a:buFont typeface="Avenir Next LT Pro Light" panose="020B0604020202020204" pitchFamily="34" charset="0"/>
              <a:buChar char="–"/>
            </a:pPr>
            <a:r>
              <a:rPr lang="en-US">
                <a:ea typeface="+mj-lt"/>
                <a:cs typeface="+mj-lt"/>
              </a:rPr>
              <a:t>5–7 pp increase in profit margin over two years</a:t>
            </a:r>
            <a:endParaRPr lang="en-US"/>
          </a:p>
          <a:p>
            <a:pPr lvl="1">
              <a:buFont typeface="Avenir Next LT Pro Light" panose="020B0604020202020204" pitchFamily="34" charset="0"/>
              <a:buChar char="–"/>
            </a:pPr>
            <a:r>
              <a:rPr lang="en-US" b="1">
                <a:ea typeface="+mj-lt"/>
                <a:cs typeface="+mj-lt"/>
              </a:rPr>
              <a:t>TechEdge’s transformation journey demonstrates that strategic OB tools, when embedded in the right structure and culture, can unlock lasting organizational effectiveness.</a:t>
            </a:r>
            <a:endParaRPr lang="en-US"/>
          </a:p>
          <a:p>
            <a:endParaRPr lang="en-US"/>
          </a:p>
        </p:txBody>
      </p:sp>
      <p:sp>
        <p:nvSpPr>
          <p:cNvPr id="4" name="Date Placeholder 3">
            <a:extLst>
              <a:ext uri="{FF2B5EF4-FFF2-40B4-BE49-F238E27FC236}">
                <a16:creationId xmlns:a16="http://schemas.microsoft.com/office/drawing/2014/main" id="{8670405B-44FC-6174-6FA4-939F46B934C4}"/>
              </a:ext>
            </a:extLst>
          </p:cNvPr>
          <p:cNvSpPr>
            <a:spLocks noGrp="1"/>
          </p:cNvSpPr>
          <p:nvPr>
            <p:ph type="dt" sz="half" idx="10"/>
          </p:nvPr>
        </p:nvSpPr>
        <p:spPr/>
        <p:txBody>
          <a:bodyPr/>
          <a:lstStyle/>
          <a:p>
            <a:fld id="{193BE4F3-2B92-49E7-BDDD-3BF0934233D2}" type="datetime1">
              <a:t>6/28/25</a:t>
            </a:fld>
            <a:endParaRPr lang="en-US"/>
          </a:p>
        </p:txBody>
      </p:sp>
      <p:sp>
        <p:nvSpPr>
          <p:cNvPr id="5" name="Footer Placeholder 4">
            <a:extLst>
              <a:ext uri="{FF2B5EF4-FFF2-40B4-BE49-F238E27FC236}">
                <a16:creationId xmlns:a16="http://schemas.microsoft.com/office/drawing/2014/main" id="{603E30FF-C6AC-C867-4D26-4A66E01A6D95}"/>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7056F543-6D6E-1861-2FCC-A6BDE86AE7DF}"/>
              </a:ext>
            </a:extLst>
          </p:cNvPr>
          <p:cNvSpPr>
            <a:spLocks noGrp="1"/>
          </p:cNvSpPr>
          <p:nvPr>
            <p:ph type="sldNum" sz="quarter" idx="12"/>
          </p:nvPr>
        </p:nvSpPr>
        <p:spPr/>
        <p:txBody>
          <a:bodyPr/>
          <a:lstStyle/>
          <a:p>
            <a:fld id="{8DFDE724-0293-4953-AE9D-4D814FA589B0}" type="slidenum">
              <a:rPr lang="en-US" dirty="0"/>
              <a:t>8</a:t>
            </a:fld>
            <a:endParaRPr lang="en-US"/>
          </a:p>
        </p:txBody>
      </p:sp>
    </p:spTree>
    <p:extLst>
      <p:ext uri="{BB962C8B-B14F-4D97-AF65-F5344CB8AC3E}">
        <p14:creationId xmlns:p14="http://schemas.microsoft.com/office/powerpoint/2010/main" val="2075441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7F653-7C5D-4F3D-C481-0A7EB5FB52BC}"/>
              </a:ext>
            </a:extLst>
          </p:cNvPr>
          <p:cNvSpPr>
            <a:spLocks noGrp="1"/>
          </p:cNvSpPr>
          <p:nvPr>
            <p:ph type="title"/>
          </p:nvPr>
        </p:nvSpPr>
        <p:spPr/>
        <p:txBody>
          <a:bodyPr/>
          <a:lstStyle/>
          <a:p>
            <a:r>
              <a:rPr lang="en-US"/>
              <a:t>references</a:t>
            </a:r>
          </a:p>
        </p:txBody>
      </p:sp>
      <p:sp>
        <p:nvSpPr>
          <p:cNvPr id="3" name="Content Placeholder 2">
            <a:extLst>
              <a:ext uri="{FF2B5EF4-FFF2-40B4-BE49-F238E27FC236}">
                <a16:creationId xmlns:a16="http://schemas.microsoft.com/office/drawing/2014/main" id="{9716D3E5-636A-9E59-9404-CBB32D1A11C1}"/>
              </a:ext>
            </a:extLst>
          </p:cNvPr>
          <p:cNvSpPr>
            <a:spLocks noGrp="1"/>
          </p:cNvSpPr>
          <p:nvPr>
            <p:ph idx="1"/>
          </p:nvPr>
        </p:nvSpPr>
        <p:spPr/>
        <p:txBody>
          <a:bodyPr vert="horz" lIns="91440" tIns="45720" rIns="91440" bIns="45720" rtlCol="0" anchor="t">
            <a:normAutofit fontScale="77500" lnSpcReduction="20000"/>
          </a:bodyPr>
          <a:lstStyle/>
          <a:p>
            <a:r>
              <a:rPr lang="en-US">
                <a:ea typeface="+mj-lt"/>
                <a:cs typeface="+mj-lt"/>
              </a:rPr>
              <a:t>Armstrong, M., &amp; Baron, A. (2005). </a:t>
            </a:r>
            <a:r>
              <a:rPr lang="en-US" i="1">
                <a:ea typeface="+mj-lt"/>
                <a:cs typeface="+mj-lt"/>
              </a:rPr>
              <a:t>Managing performance: Performance management in action</a:t>
            </a:r>
            <a:r>
              <a:rPr lang="en-US">
                <a:ea typeface="+mj-lt"/>
                <a:cs typeface="+mj-lt"/>
              </a:rPr>
              <a:t>. CIPD Publishing.</a:t>
            </a:r>
            <a:endParaRPr lang="en-US"/>
          </a:p>
          <a:p>
            <a:r>
              <a:rPr lang="en-US">
                <a:ea typeface="+mj-lt"/>
                <a:cs typeface="+mj-lt"/>
              </a:rPr>
              <a:t>Anthony, R. N., &amp; Govindarajan, V. (2007). </a:t>
            </a:r>
            <a:r>
              <a:rPr lang="en-US" i="1">
                <a:ea typeface="+mj-lt"/>
                <a:cs typeface="+mj-lt"/>
              </a:rPr>
              <a:t>Management control systems</a:t>
            </a:r>
            <a:r>
              <a:rPr lang="en-US">
                <a:ea typeface="+mj-lt"/>
                <a:cs typeface="+mj-lt"/>
              </a:rPr>
              <a:t> (12th ed.). McGraw-Hill.</a:t>
            </a:r>
            <a:endParaRPr lang="en-US"/>
          </a:p>
          <a:p>
            <a:r>
              <a:rPr lang="en-US">
                <a:ea typeface="+mj-lt"/>
                <a:cs typeface="+mj-lt"/>
              </a:rPr>
              <a:t>Deci, E. L., &amp; Ryan, R. M. (2000). The “what” and “why” of goal pursuits. </a:t>
            </a:r>
            <a:r>
              <a:rPr lang="en-US" i="1">
                <a:ea typeface="+mj-lt"/>
                <a:cs typeface="+mj-lt"/>
              </a:rPr>
              <a:t>Psychological Inquiry</a:t>
            </a:r>
            <a:r>
              <a:rPr lang="en-US">
                <a:ea typeface="+mj-lt"/>
                <a:cs typeface="+mj-lt"/>
              </a:rPr>
              <a:t>, 11(4), 227–268.</a:t>
            </a:r>
            <a:endParaRPr lang="en-US"/>
          </a:p>
          <a:p>
            <a:r>
              <a:rPr lang="en-US">
                <a:ea typeface="+mj-lt"/>
                <a:cs typeface="+mj-lt"/>
              </a:rPr>
              <a:t>Eisenberger, R., Pierce, W. D., &amp; Cameron, J. (1999). Effects of reward on intrinsic motivation. </a:t>
            </a:r>
            <a:r>
              <a:rPr lang="en-US" i="1">
                <a:ea typeface="+mj-lt"/>
                <a:cs typeface="+mj-lt"/>
              </a:rPr>
              <a:t>Psychological Bulletin</a:t>
            </a:r>
            <a:r>
              <a:rPr lang="en-US">
                <a:ea typeface="+mj-lt"/>
                <a:cs typeface="+mj-lt"/>
              </a:rPr>
              <a:t>, 125(6), 677–691.</a:t>
            </a:r>
            <a:endParaRPr lang="en-US"/>
          </a:p>
          <a:p>
            <a:r>
              <a:rPr lang="en-US">
                <a:ea typeface="+mj-lt"/>
                <a:cs typeface="+mj-lt"/>
              </a:rPr>
              <a:t>French, J. R. P., &amp; Raven, B. (1959). The bases of social power. In </a:t>
            </a:r>
            <a:r>
              <a:rPr lang="en-US" i="1">
                <a:ea typeface="+mj-lt"/>
                <a:cs typeface="+mj-lt"/>
              </a:rPr>
              <a:t>Studies in Social Power</a:t>
            </a:r>
            <a:r>
              <a:rPr lang="en-US">
                <a:ea typeface="+mj-lt"/>
                <a:cs typeface="+mj-lt"/>
              </a:rPr>
              <a:t> (pp. 150–167).</a:t>
            </a:r>
            <a:endParaRPr lang="en-US"/>
          </a:p>
          <a:p>
            <a:r>
              <a:rPr lang="en-US">
                <a:ea typeface="+mj-lt"/>
                <a:cs typeface="+mj-lt"/>
              </a:rPr>
              <a:t>Kaplan, R. S., &amp; Norton, D. P. (1996). </a:t>
            </a:r>
            <a:r>
              <a:rPr lang="en-US" i="1">
                <a:ea typeface="+mj-lt"/>
                <a:cs typeface="+mj-lt"/>
              </a:rPr>
              <a:t>The Balanced Scorecard: Translating strategy into action</a:t>
            </a:r>
            <a:r>
              <a:rPr lang="en-US">
                <a:ea typeface="+mj-lt"/>
                <a:cs typeface="+mj-lt"/>
              </a:rPr>
              <a:t>. HBS Press.</a:t>
            </a:r>
            <a:endParaRPr lang="en-US"/>
          </a:p>
          <a:p>
            <a:r>
              <a:rPr lang="en-US">
                <a:ea typeface="+mj-lt"/>
                <a:cs typeface="+mj-lt"/>
              </a:rPr>
              <a:t>Kotter, J. P. (1995). Leading change: Why transformation efforts fail. </a:t>
            </a:r>
            <a:r>
              <a:rPr lang="en-US" i="1">
                <a:ea typeface="+mj-lt"/>
                <a:cs typeface="+mj-lt"/>
              </a:rPr>
              <a:t>Harvard Business Review</a:t>
            </a:r>
            <a:r>
              <a:rPr lang="en-US">
                <a:ea typeface="+mj-lt"/>
                <a:cs typeface="+mj-lt"/>
              </a:rPr>
              <a:t>, 73(2), 59–67.</a:t>
            </a:r>
            <a:endParaRPr lang="en-US"/>
          </a:p>
          <a:p>
            <a:r>
              <a:rPr lang="en-US">
                <a:ea typeface="+mj-lt"/>
                <a:cs typeface="+mj-lt"/>
              </a:rPr>
              <a:t>Otley, D. (1999). Performance management framework. </a:t>
            </a:r>
            <a:r>
              <a:rPr lang="en-US" i="1">
                <a:ea typeface="+mj-lt"/>
                <a:cs typeface="+mj-lt"/>
              </a:rPr>
              <a:t>Management Accounting Research</a:t>
            </a:r>
            <a:r>
              <a:rPr lang="en-US">
                <a:ea typeface="+mj-lt"/>
                <a:cs typeface="+mj-lt"/>
              </a:rPr>
              <a:t>, 10(4), 363–382.</a:t>
            </a:r>
            <a:endParaRPr lang="en-US"/>
          </a:p>
          <a:p>
            <a:r>
              <a:rPr lang="en-US">
                <a:ea typeface="+mj-lt"/>
                <a:cs typeface="+mj-lt"/>
              </a:rPr>
              <a:t>Thomas, K. W., &amp; Kilmann, R. H. (1974). </a:t>
            </a:r>
            <a:r>
              <a:rPr lang="en-US" i="1">
                <a:ea typeface="+mj-lt"/>
                <a:cs typeface="+mj-lt"/>
              </a:rPr>
              <a:t>Thomas–Kilmann Conflict Mode Instrument</a:t>
            </a:r>
            <a:r>
              <a:rPr lang="en-US">
                <a:ea typeface="+mj-lt"/>
                <a:cs typeface="+mj-lt"/>
              </a:rPr>
              <a:t>. XICOM.</a:t>
            </a:r>
            <a:endParaRPr lang="en-US"/>
          </a:p>
          <a:p>
            <a:endParaRPr lang="en-US"/>
          </a:p>
        </p:txBody>
      </p:sp>
      <p:sp>
        <p:nvSpPr>
          <p:cNvPr id="4" name="Date Placeholder 3">
            <a:extLst>
              <a:ext uri="{FF2B5EF4-FFF2-40B4-BE49-F238E27FC236}">
                <a16:creationId xmlns:a16="http://schemas.microsoft.com/office/drawing/2014/main" id="{484A22C2-965E-4E88-34DB-5802BA41AD90}"/>
              </a:ext>
            </a:extLst>
          </p:cNvPr>
          <p:cNvSpPr>
            <a:spLocks noGrp="1"/>
          </p:cNvSpPr>
          <p:nvPr>
            <p:ph type="dt" sz="half" idx="10"/>
          </p:nvPr>
        </p:nvSpPr>
        <p:spPr/>
        <p:txBody>
          <a:bodyPr/>
          <a:lstStyle/>
          <a:p>
            <a:fld id="{BF03C242-5B0F-435B-8EB5-15C5D567FA44}" type="datetime1">
              <a:t>6/28/25</a:t>
            </a:fld>
            <a:endParaRPr lang="en-US"/>
          </a:p>
        </p:txBody>
      </p:sp>
      <p:sp>
        <p:nvSpPr>
          <p:cNvPr id="5" name="Footer Placeholder 4">
            <a:extLst>
              <a:ext uri="{FF2B5EF4-FFF2-40B4-BE49-F238E27FC236}">
                <a16:creationId xmlns:a16="http://schemas.microsoft.com/office/drawing/2014/main" id="{A4342078-92B1-4C85-2AF4-458E5FDA6930}"/>
              </a:ext>
            </a:extLst>
          </p:cNvPr>
          <p:cNvSpPr>
            <a:spLocks noGrp="1"/>
          </p:cNvSpPr>
          <p:nvPr>
            <p:ph type="ftr" sz="quarter" idx="11"/>
          </p:nvPr>
        </p:nvSpPr>
        <p:spPr/>
        <p:txBody>
          <a:bodyPr/>
          <a:lstStyle/>
          <a:p>
            <a:r>
              <a:rPr lang="en-US"/>
              <a:t>
              </a:t>
            </a:r>
          </a:p>
        </p:txBody>
      </p:sp>
      <p:sp>
        <p:nvSpPr>
          <p:cNvPr id="6" name="Slide Number Placeholder 5">
            <a:extLst>
              <a:ext uri="{FF2B5EF4-FFF2-40B4-BE49-F238E27FC236}">
                <a16:creationId xmlns:a16="http://schemas.microsoft.com/office/drawing/2014/main" id="{C2916E64-511A-165C-E4DC-C175EA7473B5}"/>
              </a:ext>
            </a:extLst>
          </p:cNvPr>
          <p:cNvSpPr>
            <a:spLocks noGrp="1"/>
          </p:cNvSpPr>
          <p:nvPr>
            <p:ph type="sldNum" sz="quarter" idx="12"/>
          </p:nvPr>
        </p:nvSpPr>
        <p:spPr/>
        <p:txBody>
          <a:bodyPr/>
          <a:lstStyle/>
          <a:p>
            <a:fld id="{8DFDE724-0293-4953-AE9D-4D814FA589B0}" type="slidenum">
              <a:rPr lang="en-US" dirty="0"/>
              <a:t>9</a:t>
            </a:fld>
            <a:endParaRPr lang="en-US"/>
          </a:p>
        </p:txBody>
      </p:sp>
    </p:spTree>
    <p:extLst>
      <p:ext uri="{BB962C8B-B14F-4D97-AF65-F5344CB8AC3E}">
        <p14:creationId xmlns:p14="http://schemas.microsoft.com/office/powerpoint/2010/main" val="2822901183"/>
      </p:ext>
    </p:extLst>
  </p:cSld>
  <p:clrMapOvr>
    <a:masterClrMapping/>
  </p:clrMapOvr>
</p:sld>
</file>

<file path=ppt/theme/theme1.xml><?xml version="1.0" encoding="utf-8"?>
<a:theme xmlns:a="http://schemas.openxmlformats.org/drawingml/2006/main" name="VeniceBeachVTI">
  <a:themeElements>
    <a:clrScheme name="VeniceBeachVTI">
      <a:dk1>
        <a:sysClr val="windowText" lastClr="000000"/>
      </a:dk1>
      <a:lt1>
        <a:sysClr val="window" lastClr="FFFFFF"/>
      </a:lt1>
      <a:dk2>
        <a:srgbClr val="2B3E3D"/>
      </a:dk2>
      <a:lt2>
        <a:srgbClr val="FEF3EB"/>
      </a:lt2>
      <a:accent1>
        <a:srgbClr val="FE8542"/>
      </a:accent1>
      <a:accent2>
        <a:srgbClr val="EC6D60"/>
      </a:accent2>
      <a:accent3>
        <a:srgbClr val="CDA32B"/>
      </a:accent3>
      <a:accent4>
        <a:srgbClr val="EE66A7"/>
      </a:accent4>
      <a:accent5>
        <a:srgbClr val="EA5F48"/>
      </a:accent5>
      <a:accent6>
        <a:srgbClr val="C8466B"/>
      </a:accent6>
      <a:hlink>
        <a:srgbClr val="E46153"/>
      </a:hlink>
      <a:folHlink>
        <a:srgbClr val="CF63B0"/>
      </a:folHlink>
    </a:clrScheme>
    <a:fontScheme name="VeniceBeachVTI">
      <a:majorFont>
        <a:latin typeface="Avenir Next LT Pro Light"/>
        <a:ea typeface=""/>
        <a:cs typeface=""/>
      </a:majorFont>
      <a:minorFont>
        <a:latin typeface="Avenir Next LT Pro"/>
        <a:ea typeface=""/>
        <a:cs typeface=""/>
      </a:minorFont>
    </a:fontScheme>
    <a:fmtScheme name="VeniceBeach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eniceBeachVTI" id="{54706E44-6516-4822-8F8F-6BA182D64AC9}" vid="{F71BAAD1-41E5-4D56-97E1-12A04B86E57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9</Slides>
  <Notes>3</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VeniceBeachVTI</vt:lpstr>
      <vt:lpstr>Performance Management Transformation at TechEdge: A Strategic Organizational Behavior Case Analysis </vt:lpstr>
      <vt:lpstr>Introduction</vt:lpstr>
      <vt:lpstr>Organizational Behavior Issues of Tech Edge</vt:lpstr>
      <vt:lpstr>Problem Identification</vt:lpstr>
      <vt:lpstr>Swot analysis</vt:lpstr>
      <vt:lpstr>Solutions and recommendations</vt:lpstr>
      <vt:lpstr>Monitoring and Evaluation Plan</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Management Transformation at TechEdge: A Strategic Organizational Behavior Case Analysis </dc:title>
  <dc:creator/>
  <cp:lastModifiedBy>DOGRA, Ojesvi</cp:lastModifiedBy>
  <cp:revision>1</cp:revision>
  <dcterms:created xsi:type="dcterms:W3CDTF">2025-06-25T22:50:43Z</dcterms:created>
  <dcterms:modified xsi:type="dcterms:W3CDTF">2025-06-29T00:04:11Z</dcterms:modified>
</cp:coreProperties>
</file>