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335" r:id="rId5"/>
    <p:sldId id="336" r:id="rId6"/>
    <p:sldId id="339" r:id="rId7"/>
    <p:sldId id="338" r:id="rId8"/>
    <p:sldId id="340" r:id="rId9"/>
    <p:sldId id="341" r:id="rId10"/>
    <p:sldId id="343" r:id="rId11"/>
    <p:sldId id="349" r:id="rId12"/>
    <p:sldId id="348" r:id="rId13"/>
    <p:sldId id="350" r:id="rId14"/>
    <p:sldId id="351" r:id="rId15"/>
    <p:sldId id="352" r:id="rId16"/>
    <p:sldId id="353" r:id="rId17"/>
    <p:sldId id="354" r:id="rId18"/>
    <p:sldId id="347" r:id="rId19"/>
    <p:sldId id="337" r:id="rId20"/>
    <p:sldId id="355" r:id="rId21"/>
    <p:sldId id="3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67" autoAdjust="0"/>
    <p:restoredTop sz="95394" autoAdjust="0"/>
  </p:normalViewPr>
  <p:slideViewPr>
    <p:cSldViewPr snapToGrid="0">
      <p:cViewPr>
        <p:scale>
          <a:sx n="100" d="100"/>
          <a:sy n="100" d="100"/>
        </p:scale>
        <p:origin x="120" y="-542"/>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8/26/24</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8/26/24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usinessinsider.in/tech/enterprise/news/techies-will-continue-to-leave-tcs-at-a-higher-rate-for-a-few-more-quarters-and-later-cool-off/articleshow/90783480.cm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0BCE3-7A85-71CE-E027-A8E454AF1454}"/>
              </a:ext>
            </a:extLst>
          </p:cNvPr>
          <p:cNvSpPr>
            <a:spLocks noGrp="1"/>
          </p:cNvSpPr>
          <p:nvPr>
            <p:ph type="ctrTitle"/>
          </p:nvPr>
        </p:nvSpPr>
        <p:spPr>
          <a:xfrm>
            <a:off x="3611663" y="206399"/>
            <a:ext cx="8353074" cy="2511848"/>
          </a:xfrm>
        </p:spPr>
        <p:txBody>
          <a:bodyPr anchor="ctr">
            <a:normAutofit/>
          </a:bodyPr>
          <a:lstStyle/>
          <a:p>
            <a:r>
              <a:rPr lang="en-US" sz="3000" dirty="0">
                <a:solidFill>
                  <a:srgbClr val="201F1E"/>
                </a:solidFill>
                <a:effectLst/>
                <a:latin typeface="Roboto" panose="020F0502020204030204" pitchFamily="34" charset="0"/>
              </a:rPr>
              <a:t>Optimizing workforce according to changing business needs</a:t>
            </a:r>
            <a:endParaRPr lang="en-US" sz="3000" dirty="0"/>
          </a:p>
        </p:txBody>
      </p:sp>
      <p:sp>
        <p:nvSpPr>
          <p:cNvPr id="4" name="Subtitle 2">
            <a:extLst>
              <a:ext uri="{FF2B5EF4-FFF2-40B4-BE49-F238E27FC236}">
                <a16:creationId xmlns:a16="http://schemas.microsoft.com/office/drawing/2014/main" id="{2A386AFB-A77C-1D38-DF41-992414D669FA}"/>
              </a:ext>
            </a:extLst>
          </p:cNvPr>
          <p:cNvSpPr txBox="1">
            <a:spLocks/>
          </p:cNvSpPr>
          <p:nvPr/>
        </p:nvSpPr>
        <p:spPr>
          <a:xfrm>
            <a:off x="4389843" y="4735292"/>
            <a:ext cx="7681178" cy="191631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dirty="0">
                <a:latin typeface="Calibri"/>
                <a:cs typeface="Calibri"/>
              </a:rPr>
              <a:t>Course: PEOPLE-ANALYTICS-IT-8201-SU-2024-OE-Hutchison</a:t>
            </a:r>
            <a:endParaRPr lang="en-US" b="1" dirty="0">
              <a:latin typeface="Calibri"/>
              <a:ea typeface="Calibri"/>
              <a:cs typeface="Calibri"/>
            </a:endParaRPr>
          </a:p>
          <a:p>
            <a:pPr marL="0" indent="0" algn="r">
              <a:buNone/>
            </a:pPr>
            <a:r>
              <a:rPr lang="en-US" b="1" dirty="0">
                <a:latin typeface="Calibri"/>
                <a:cs typeface="Calibri"/>
              </a:rPr>
              <a:t>Instructor: Professor Richard Hutchison</a:t>
            </a:r>
            <a:endParaRPr lang="en-US" b="1" dirty="0">
              <a:latin typeface="Calibri"/>
              <a:ea typeface="Calibri"/>
              <a:cs typeface="Calibri"/>
            </a:endParaRPr>
          </a:p>
          <a:p>
            <a:pPr marL="0" indent="0" algn="r">
              <a:buNone/>
            </a:pPr>
            <a:r>
              <a:rPr lang="en-US" b="1" dirty="0">
                <a:latin typeface="Calibri"/>
                <a:cs typeface="Calibri"/>
              </a:rPr>
              <a:t>Term : EMBA Summer 2024</a:t>
            </a:r>
            <a:endParaRPr lang="en-US" b="1" dirty="0">
              <a:latin typeface="Calibri"/>
              <a:ea typeface="Calibri"/>
              <a:cs typeface="Calibri"/>
            </a:endParaRPr>
          </a:p>
          <a:p>
            <a:pPr marL="0" indent="0" algn="r">
              <a:buNone/>
            </a:pPr>
            <a:r>
              <a:rPr lang="en-US" b="1" dirty="0">
                <a:latin typeface="Calibri"/>
                <a:cs typeface="Calibri"/>
              </a:rPr>
              <a:t>Made By : Ojesvi Dogra</a:t>
            </a:r>
            <a:endParaRPr lang="en-US" b="1" dirty="0">
              <a:latin typeface="Calibri"/>
              <a:ea typeface="Calibri"/>
              <a:cs typeface="Calibri"/>
            </a:endParaRPr>
          </a:p>
        </p:txBody>
      </p:sp>
    </p:spTree>
    <p:extLst>
      <p:ext uri="{BB962C8B-B14F-4D97-AF65-F5344CB8AC3E}">
        <p14:creationId xmlns:p14="http://schemas.microsoft.com/office/powerpoint/2010/main" val="95441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6069-5649-2D13-223B-4C0F3A055D81}"/>
              </a:ext>
            </a:extLst>
          </p:cNvPr>
          <p:cNvSpPr>
            <a:spLocks noGrp="1"/>
          </p:cNvSpPr>
          <p:nvPr>
            <p:ph type="title"/>
          </p:nvPr>
        </p:nvSpPr>
        <p:spPr/>
        <p:txBody>
          <a:bodyPr/>
          <a:lstStyle/>
          <a:p>
            <a:r>
              <a:rPr lang="en-US" dirty="0"/>
              <a:t>Lacking skills of workforce</a:t>
            </a:r>
          </a:p>
        </p:txBody>
      </p:sp>
      <p:sp>
        <p:nvSpPr>
          <p:cNvPr id="3" name="Text Placeholder 2">
            <a:extLst>
              <a:ext uri="{FF2B5EF4-FFF2-40B4-BE49-F238E27FC236}">
                <a16:creationId xmlns:a16="http://schemas.microsoft.com/office/drawing/2014/main" id="{22A578CC-5B7F-A35D-5D7A-257B4326312A}"/>
              </a:ext>
            </a:extLst>
          </p:cNvPr>
          <p:cNvSpPr>
            <a:spLocks noGrp="1"/>
          </p:cNvSpPr>
          <p:nvPr>
            <p:ph type="body" sz="quarter" idx="13"/>
          </p:nvPr>
        </p:nvSpPr>
        <p:spPr>
          <a:xfrm>
            <a:off x="865631" y="2072640"/>
            <a:ext cx="8897494" cy="3986318"/>
          </a:xfrm>
        </p:spPr>
        <p:txBody>
          <a:bodyPr>
            <a:normAutofit fontScale="85000" lnSpcReduction="10000"/>
          </a:bodyPr>
          <a:lstStyle/>
          <a:p>
            <a:r>
              <a:rPr lang="en-US" dirty="0"/>
              <a:t>With the advancement of technologies are clients requirements are changing at oh fast pace than expected.</a:t>
            </a:r>
          </a:p>
          <a:p>
            <a:r>
              <a:rPr lang="en-US" dirty="0"/>
              <a:t>The skills expertise of our workforce has been lacking in some sectors according to the trend analysis of our client’s feed back.</a:t>
            </a:r>
          </a:p>
          <a:p>
            <a:r>
              <a:rPr lang="en-US" dirty="0"/>
              <a:t>Most of our workforce has a basic level of skill in these emerging technologies, but not advanced enough, fulfill our clients demand.</a:t>
            </a:r>
          </a:p>
          <a:p>
            <a:r>
              <a:rPr lang="en-US" dirty="0"/>
              <a:t>The level of skills loan learned by the workforce within the organizations, learning platforms, highlight that only the necessary certifications were achieved. </a:t>
            </a:r>
          </a:p>
          <a:p>
            <a:r>
              <a:rPr lang="en-US" dirty="0"/>
              <a:t>This trend highlights that workforce does not see any opportunities related to these technologies.</a:t>
            </a:r>
          </a:p>
        </p:txBody>
      </p:sp>
    </p:spTree>
    <p:extLst>
      <p:ext uri="{BB962C8B-B14F-4D97-AF65-F5344CB8AC3E}">
        <p14:creationId xmlns:p14="http://schemas.microsoft.com/office/powerpoint/2010/main" val="401321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494D-F173-5147-6BC6-A90B6F6F36D5}"/>
              </a:ext>
            </a:extLst>
          </p:cNvPr>
          <p:cNvSpPr>
            <a:spLocks noGrp="1"/>
          </p:cNvSpPr>
          <p:nvPr>
            <p:ph type="title"/>
          </p:nvPr>
        </p:nvSpPr>
        <p:spPr>
          <a:xfrm>
            <a:off x="4833057" y="441961"/>
            <a:ext cx="6904840" cy="889776"/>
          </a:xfrm>
        </p:spPr>
        <p:txBody>
          <a:bodyPr/>
          <a:lstStyle/>
          <a:p>
            <a:r>
              <a:rPr lang="en-US" dirty="0"/>
              <a:t>Necessary key points</a:t>
            </a:r>
          </a:p>
        </p:txBody>
      </p:sp>
      <p:sp>
        <p:nvSpPr>
          <p:cNvPr id="3" name="Text Placeholder 2">
            <a:extLst>
              <a:ext uri="{FF2B5EF4-FFF2-40B4-BE49-F238E27FC236}">
                <a16:creationId xmlns:a16="http://schemas.microsoft.com/office/drawing/2014/main" id="{3048D1B0-55A8-569E-62AA-C60C9F1F9141}"/>
              </a:ext>
            </a:extLst>
          </p:cNvPr>
          <p:cNvSpPr>
            <a:spLocks noGrp="1"/>
          </p:cNvSpPr>
          <p:nvPr>
            <p:ph type="body" sz="quarter" idx="13"/>
          </p:nvPr>
        </p:nvSpPr>
        <p:spPr>
          <a:xfrm>
            <a:off x="4833057" y="1790347"/>
            <a:ext cx="6857223" cy="4475635"/>
          </a:xfrm>
        </p:spPr>
        <p:txBody>
          <a:bodyPr>
            <a:normAutofit fontScale="77500" lnSpcReduction="20000"/>
          </a:bodyPr>
          <a:lstStyle/>
          <a:p>
            <a:r>
              <a:rPr lang="en-US" dirty="0"/>
              <a:t>Through  our analysis we have been able to identify the sectors that need needs the stakeholders, attention, and effect these challenges have an organization goals. </a:t>
            </a:r>
          </a:p>
          <a:p>
            <a:pPr marL="457200" indent="-457200">
              <a:buFont typeface="Arial" panose="020B0604020202020204" pitchFamily="34" charset="0"/>
              <a:buChar char="•"/>
            </a:pPr>
            <a:r>
              <a:rPr lang="en-US" dirty="0"/>
              <a:t>High attrition rate leading to losing skilled employees while increasing training and hiring costs.</a:t>
            </a:r>
          </a:p>
          <a:p>
            <a:pPr marL="457200" indent="-457200">
              <a:buFont typeface="Arial" panose="020B0604020202020204" pitchFamily="34" charset="0"/>
              <a:buChar char="•"/>
            </a:pPr>
            <a:r>
              <a:rPr lang="en-US" dirty="0"/>
              <a:t>Skill gap between applicants and clients demand, leading to high vacant positions within workforce risking potential opportunities.</a:t>
            </a:r>
          </a:p>
          <a:p>
            <a:pPr marL="457200" indent="-457200">
              <a:buFont typeface="Arial" panose="020B0604020202020204" pitchFamily="34" charset="0"/>
              <a:buChar char="•"/>
            </a:pPr>
            <a:r>
              <a:rPr lang="en-US" dirty="0"/>
              <a:t>Lacking skill expertise within workforce creating a negative impact with client relationship.</a:t>
            </a:r>
          </a:p>
        </p:txBody>
      </p:sp>
      <p:sp>
        <p:nvSpPr>
          <p:cNvPr id="4" name="Slide Number Placeholder 3">
            <a:extLst>
              <a:ext uri="{FF2B5EF4-FFF2-40B4-BE49-F238E27FC236}">
                <a16:creationId xmlns:a16="http://schemas.microsoft.com/office/drawing/2014/main" id="{9ADAC011-128D-1A06-4985-1BECDE32A7E2}"/>
              </a:ext>
            </a:extLst>
          </p:cNvPr>
          <p:cNvSpPr>
            <a:spLocks noGrp="1"/>
          </p:cNvSpPr>
          <p:nvPr>
            <p:ph type="sldNum" sz="quarter" idx="4294967295"/>
          </p:nvPr>
        </p:nvSpPr>
        <p:spPr>
          <a:xfrm>
            <a:off x="0" y="6246813"/>
            <a:ext cx="2670175" cy="365125"/>
          </a:xfrm>
        </p:spPr>
        <p:txBody>
          <a:bodyPr/>
          <a:lstStyle/>
          <a:p>
            <a:fld id="{B5CEABB6-07DC-46E8-9B57-56EC44A396E5}" type="slidenum">
              <a:rPr lang="en-US" smtClean="0"/>
              <a:pPr/>
              <a:t>11</a:t>
            </a:fld>
            <a:endParaRPr lang="en-US" dirty="0"/>
          </a:p>
        </p:txBody>
      </p:sp>
    </p:spTree>
    <p:extLst>
      <p:ext uri="{BB962C8B-B14F-4D97-AF65-F5344CB8AC3E}">
        <p14:creationId xmlns:p14="http://schemas.microsoft.com/office/powerpoint/2010/main" val="227093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53EA-3998-EF23-12E8-652261A521B0}"/>
              </a:ext>
            </a:extLst>
          </p:cNvPr>
          <p:cNvSpPr>
            <a:spLocks noGrp="1"/>
          </p:cNvSpPr>
          <p:nvPr>
            <p:ph type="title"/>
          </p:nvPr>
        </p:nvSpPr>
        <p:spPr>
          <a:xfrm>
            <a:off x="911352" y="505016"/>
            <a:ext cx="8075662" cy="1082484"/>
          </a:xfrm>
        </p:spPr>
        <p:txBody>
          <a:bodyPr>
            <a:normAutofit fontScale="90000"/>
          </a:bodyPr>
          <a:lstStyle/>
          <a:p>
            <a:r>
              <a:rPr lang="en-US" dirty="0"/>
              <a:t>Recommendations for stakeholders</a:t>
            </a:r>
          </a:p>
        </p:txBody>
      </p:sp>
      <p:sp>
        <p:nvSpPr>
          <p:cNvPr id="3" name="Text Placeholder 2">
            <a:extLst>
              <a:ext uri="{FF2B5EF4-FFF2-40B4-BE49-F238E27FC236}">
                <a16:creationId xmlns:a16="http://schemas.microsoft.com/office/drawing/2014/main" id="{D970D523-26D5-BCD6-9522-B8B5BB140D2C}"/>
              </a:ext>
            </a:extLst>
          </p:cNvPr>
          <p:cNvSpPr>
            <a:spLocks noGrp="1"/>
          </p:cNvSpPr>
          <p:nvPr>
            <p:ph type="body" sz="quarter" idx="13"/>
          </p:nvPr>
        </p:nvSpPr>
        <p:spPr>
          <a:xfrm>
            <a:off x="911352" y="1887361"/>
            <a:ext cx="5861981" cy="4465623"/>
          </a:xfrm>
        </p:spPr>
        <p:txBody>
          <a:bodyPr>
            <a:normAutofit/>
          </a:bodyPr>
          <a:lstStyle/>
          <a:p>
            <a:pPr marL="285750" indent="-285750">
              <a:buFont typeface="Arial"/>
              <a:buChar char="•"/>
            </a:pPr>
            <a:r>
              <a:rPr lang="en-US" sz="2000" dirty="0">
                <a:latin typeface="Calibri"/>
                <a:ea typeface="Calibri"/>
                <a:cs typeface="Calibri"/>
              </a:rPr>
              <a:t>Creating social networks informing employees about emerging opportunities within organization.</a:t>
            </a:r>
          </a:p>
          <a:p>
            <a:pPr marL="285750" indent="-285750">
              <a:buFont typeface="Arial"/>
              <a:buChar char="•"/>
            </a:pPr>
            <a:r>
              <a:rPr lang="en-US" sz="2000" dirty="0">
                <a:latin typeface="Calibri"/>
                <a:ea typeface="Calibri"/>
                <a:cs typeface="Calibri"/>
              </a:rPr>
              <a:t>Revising compensation parameters to be more attractive than our competitors.</a:t>
            </a:r>
          </a:p>
          <a:p>
            <a:pPr marL="285750" indent="-285750">
              <a:buFont typeface="Arial"/>
              <a:buChar char="•"/>
            </a:pPr>
            <a:r>
              <a:rPr lang="en-US" sz="2000" dirty="0">
                <a:latin typeface="Calibri"/>
                <a:ea typeface="Calibri"/>
                <a:cs typeface="Calibri"/>
              </a:rPr>
              <a:t>Revise performance appraisal process for more transparency.</a:t>
            </a:r>
          </a:p>
          <a:p>
            <a:pPr marL="285750" indent="-285750">
              <a:buFont typeface="Arial"/>
              <a:buChar char="•"/>
            </a:pPr>
            <a:r>
              <a:rPr lang="en-US" sz="2000" dirty="0">
                <a:latin typeface="Calibri"/>
                <a:ea typeface="Calibri"/>
                <a:cs typeface="Calibri"/>
              </a:rPr>
              <a:t>Revising career development programs and introducing continuous learning opportunities for skills in demand by our clients.</a:t>
            </a:r>
          </a:p>
          <a:p>
            <a:pPr marL="285750" indent="-285750">
              <a:buFont typeface="Arial"/>
              <a:buChar char="•"/>
            </a:pPr>
            <a:r>
              <a:rPr lang="en-US" dirty="0">
                <a:latin typeface="Calibri"/>
                <a:ea typeface="Calibri"/>
                <a:cs typeface="Calibri"/>
              </a:rPr>
              <a:t>Working with institutions to upscale the skills of potential applicants through events such as hackathons, learning bootcamps.</a:t>
            </a:r>
            <a:endParaRPr lang="en-US" sz="2000" dirty="0">
              <a:latin typeface="Calibri"/>
              <a:ea typeface="Calibri"/>
              <a:cs typeface="Calibri"/>
            </a:endParaRPr>
          </a:p>
        </p:txBody>
      </p:sp>
    </p:spTree>
    <p:extLst>
      <p:ext uri="{BB962C8B-B14F-4D97-AF65-F5344CB8AC3E}">
        <p14:creationId xmlns:p14="http://schemas.microsoft.com/office/powerpoint/2010/main" val="3703697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B56D-9C1A-D180-622F-3F58DFEAC494}"/>
              </a:ext>
            </a:extLst>
          </p:cNvPr>
          <p:cNvSpPr>
            <a:spLocks noGrp="1"/>
          </p:cNvSpPr>
          <p:nvPr>
            <p:ph type="title"/>
          </p:nvPr>
        </p:nvSpPr>
        <p:spPr/>
        <p:txBody>
          <a:bodyPr/>
          <a:lstStyle/>
          <a:p>
            <a:r>
              <a:rPr lang="en-US" dirty="0"/>
              <a:t>Implementation steps</a:t>
            </a:r>
          </a:p>
        </p:txBody>
      </p:sp>
      <p:sp>
        <p:nvSpPr>
          <p:cNvPr id="5" name="Content Placeholder 4">
            <a:extLst>
              <a:ext uri="{FF2B5EF4-FFF2-40B4-BE49-F238E27FC236}">
                <a16:creationId xmlns:a16="http://schemas.microsoft.com/office/drawing/2014/main" id="{F58E6F7F-AB58-2508-4064-C5F24D6F301C}"/>
              </a:ext>
            </a:extLst>
          </p:cNvPr>
          <p:cNvSpPr>
            <a:spLocks noGrp="1"/>
          </p:cNvSpPr>
          <p:nvPr>
            <p:ph sz="quarter" idx="14"/>
          </p:nvPr>
        </p:nvSpPr>
        <p:spPr>
          <a:xfrm>
            <a:off x="911352" y="2058669"/>
            <a:ext cx="10405174" cy="3788623"/>
          </a:xfrm>
        </p:spPr>
        <p:txBody>
          <a:bodyPr>
            <a:noAutofit/>
          </a:bodyPr>
          <a:lstStyle/>
          <a:p>
            <a:pPr marL="342900" indent="-342900">
              <a:buFont typeface="Arial"/>
              <a:buChar char="•"/>
            </a:pPr>
            <a:r>
              <a:rPr lang="en-US" sz="1600" dirty="0">
                <a:latin typeface="Calibri"/>
                <a:ea typeface="Calibri Light"/>
                <a:cs typeface="Calibri Light"/>
              </a:rPr>
              <a:t>Establish a 6 months cyclic timeline with clear milestones and feedback assessment.</a:t>
            </a:r>
          </a:p>
          <a:p>
            <a:pPr marL="342900" indent="-342900">
              <a:buFont typeface="Arial"/>
              <a:buChar char="•"/>
            </a:pPr>
            <a:r>
              <a:rPr lang="en-US" sz="1600" dirty="0">
                <a:latin typeface="Calibri"/>
                <a:ea typeface="Calibri"/>
                <a:cs typeface="Calibri"/>
              </a:rPr>
              <a:t>HR team will have to work with reputable institutions to arrange events to share knowledge related to emerging trends.</a:t>
            </a:r>
          </a:p>
          <a:p>
            <a:pPr marL="342900" indent="-342900">
              <a:buFont typeface="Arial"/>
              <a:buChar char="•"/>
            </a:pPr>
            <a:r>
              <a:rPr lang="en-US" sz="1600" dirty="0">
                <a:latin typeface="Calibri"/>
                <a:ea typeface="Calibri Light"/>
                <a:cs typeface="Calibri Light"/>
              </a:rPr>
              <a:t>Assign clear and conscise responsibilities to the department heads and managers to oversee the effective insight implementation ensuring accountability and coordination.</a:t>
            </a:r>
          </a:p>
          <a:p>
            <a:pPr marL="342900" indent="-342900">
              <a:buFont typeface="Arial"/>
              <a:buChar char="•"/>
            </a:pPr>
            <a:r>
              <a:rPr lang="en-US" sz="1600" dirty="0">
                <a:latin typeface="Calibri"/>
                <a:ea typeface="Calibri Light"/>
                <a:cs typeface="Calibri Light"/>
              </a:rPr>
              <a:t>Initiating engaging pilot programs for career development and upscaling of emerging skills in departments while gathering feedback to refine strategies before a company- wide change.</a:t>
            </a:r>
          </a:p>
          <a:p>
            <a:pPr marL="342900" indent="-342900">
              <a:buFont typeface="Arial"/>
              <a:buChar char="•"/>
            </a:pPr>
            <a:r>
              <a:rPr lang="en-US" sz="1600" dirty="0">
                <a:latin typeface="Calibri"/>
                <a:ea typeface="Calibri Light"/>
                <a:cs typeface="Calibri Light"/>
              </a:rPr>
              <a:t>Hosting events within workforce to educate the necessity of emerging trends and providing incentives for upscaling the expertise of the skills desired by clients.</a:t>
            </a:r>
          </a:p>
          <a:p>
            <a:pPr marL="342900" indent="-342900">
              <a:buFont typeface="Arial"/>
              <a:buChar char="•"/>
            </a:pPr>
            <a:r>
              <a:rPr lang="en-US" sz="1600" dirty="0">
                <a:latin typeface="Calibri"/>
                <a:ea typeface="Calibri Light"/>
                <a:cs typeface="Calibri Light"/>
              </a:rPr>
              <a:t>Implementing a revised regular monitoring and evaluations process such as quarterly service performance metrics to track the progress and effectiveness of each initiative allowing for timely adjustments for efficient rollout.</a:t>
            </a:r>
          </a:p>
          <a:p>
            <a:pPr marL="342900" indent="-342900">
              <a:buFont typeface="Arial"/>
              <a:buChar char="•"/>
            </a:pPr>
            <a:r>
              <a:rPr lang="en-US" sz="1600" dirty="0">
                <a:latin typeface="Calibri"/>
                <a:ea typeface="Calibri Light"/>
                <a:cs typeface="Calibri Light"/>
              </a:rPr>
              <a:t>Implementing a quarterly discussion with all the stake holders to discuss the effectiveness of the actions  while sharing the data gathered from the workforce.</a:t>
            </a:r>
          </a:p>
        </p:txBody>
      </p:sp>
    </p:spTree>
    <p:extLst>
      <p:ext uri="{BB962C8B-B14F-4D97-AF65-F5344CB8AC3E}">
        <p14:creationId xmlns:p14="http://schemas.microsoft.com/office/powerpoint/2010/main" val="2813267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B5F6F-5601-9AC0-A5E7-1B7C4533683A}"/>
              </a:ext>
            </a:extLst>
          </p:cNvPr>
          <p:cNvSpPr>
            <a:spLocks noGrp="1"/>
          </p:cNvSpPr>
          <p:nvPr>
            <p:ph type="title"/>
          </p:nvPr>
        </p:nvSpPr>
        <p:spPr>
          <a:xfrm>
            <a:off x="4744861" y="441961"/>
            <a:ext cx="6993035" cy="819220"/>
          </a:xfrm>
        </p:spPr>
        <p:txBody>
          <a:bodyPr/>
          <a:lstStyle/>
          <a:p>
            <a:r>
              <a:rPr lang="en-US" dirty="0"/>
              <a:t>Results</a:t>
            </a:r>
          </a:p>
        </p:txBody>
      </p:sp>
      <p:sp>
        <p:nvSpPr>
          <p:cNvPr id="4" name="Content Placeholder 3">
            <a:extLst>
              <a:ext uri="{FF2B5EF4-FFF2-40B4-BE49-F238E27FC236}">
                <a16:creationId xmlns:a16="http://schemas.microsoft.com/office/drawing/2014/main" id="{5494EC1A-AD99-EFD3-5BDA-9EEAC7D0FCB3}"/>
              </a:ext>
            </a:extLst>
          </p:cNvPr>
          <p:cNvSpPr>
            <a:spLocks noGrp="1"/>
          </p:cNvSpPr>
          <p:nvPr>
            <p:ph type="body" sz="quarter" idx="13"/>
          </p:nvPr>
        </p:nvSpPr>
        <p:spPr>
          <a:xfrm>
            <a:off x="4744861" y="1622778"/>
            <a:ext cx="6945419" cy="4643204"/>
          </a:xfrm>
        </p:spPr>
        <p:txBody>
          <a:bodyPr>
            <a:normAutofit/>
          </a:bodyPr>
          <a:lstStyle/>
          <a:p>
            <a:pPr marL="457200" indent="-457200" algn="just">
              <a:buFont typeface="Arial"/>
              <a:buChar char="•"/>
            </a:pPr>
            <a:r>
              <a:rPr lang="en-US" sz="2000" dirty="0">
                <a:latin typeface="Calibri Light"/>
                <a:ea typeface="Calibri Light"/>
                <a:cs typeface="Calibri Light"/>
              </a:rPr>
              <a:t>A decrease in attrition rate was observed with the recent changes as it dropped to  compared to  previously.</a:t>
            </a:r>
          </a:p>
          <a:p>
            <a:pPr marL="457200" indent="-457200" algn="just">
              <a:buFont typeface="Arial"/>
              <a:buChar char="•"/>
            </a:pPr>
            <a:r>
              <a:rPr lang="en-US" sz="2000" dirty="0">
                <a:latin typeface="Calibri Light"/>
                <a:ea typeface="Calibri Light"/>
                <a:cs typeface="Calibri Light"/>
              </a:rPr>
              <a:t>A change was observed by the talent observation team as a significant number of workforce applied to gain expertise in emerging technologies.</a:t>
            </a:r>
          </a:p>
          <a:p>
            <a:pPr marL="457200" indent="-457200" algn="just">
              <a:buFont typeface="Arial"/>
              <a:buChar char="•"/>
            </a:pPr>
            <a:r>
              <a:rPr lang="en-US" sz="2000" dirty="0">
                <a:latin typeface="Calibri Light"/>
                <a:ea typeface="Calibri Light"/>
                <a:cs typeface="Calibri Light"/>
              </a:rPr>
              <a:t>We observed a significant improvement in the quality of recent applicants through  the efforts of hosting events .</a:t>
            </a:r>
          </a:p>
          <a:p>
            <a:pPr marL="457200" indent="-457200" algn="just">
              <a:buFont typeface="Arial"/>
              <a:buChar char="•"/>
            </a:pPr>
            <a:r>
              <a:rPr lang="en-US" sz="2000" dirty="0">
                <a:latin typeface="Calibri Light"/>
                <a:ea typeface="Calibri Light"/>
                <a:cs typeface="Calibri Light"/>
              </a:rPr>
              <a:t>The reduction in turnover, workforce quality improvement and revised HR methodologies have led to a significant cost savings due to decreased recruitments and trainings.</a:t>
            </a:r>
          </a:p>
          <a:p>
            <a:endParaRPr lang="en-US" sz="2000" dirty="0"/>
          </a:p>
        </p:txBody>
      </p:sp>
      <p:sp>
        <p:nvSpPr>
          <p:cNvPr id="5" name="Slide Number Placeholder 4">
            <a:extLst>
              <a:ext uri="{FF2B5EF4-FFF2-40B4-BE49-F238E27FC236}">
                <a16:creationId xmlns:a16="http://schemas.microsoft.com/office/drawing/2014/main" id="{081196BF-6725-9626-C606-BB4EF136288F}"/>
              </a:ext>
            </a:extLst>
          </p:cNvPr>
          <p:cNvSpPr>
            <a:spLocks noGrp="1"/>
          </p:cNvSpPr>
          <p:nvPr>
            <p:ph type="sldNum" sz="quarter" idx="4294967295"/>
          </p:nvPr>
        </p:nvSpPr>
        <p:spPr>
          <a:xfrm>
            <a:off x="0" y="6246813"/>
            <a:ext cx="2670175" cy="365125"/>
          </a:xfrm>
        </p:spPr>
        <p:txBody>
          <a:bodyPr/>
          <a:lstStyle/>
          <a:p>
            <a:fld id="{B5CEABB6-07DC-46E8-9B57-56EC44A396E5}" type="slidenum">
              <a:rPr lang="en-US" smtClean="0"/>
              <a:pPr/>
              <a:t>14</a:t>
            </a:fld>
            <a:endParaRPr lang="en-US" dirty="0"/>
          </a:p>
        </p:txBody>
      </p:sp>
    </p:spTree>
    <p:extLst>
      <p:ext uri="{BB962C8B-B14F-4D97-AF65-F5344CB8AC3E}">
        <p14:creationId xmlns:p14="http://schemas.microsoft.com/office/powerpoint/2010/main" val="847566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8D25-D403-2E2B-50DA-B21A0500AB0E}"/>
              </a:ext>
            </a:extLst>
          </p:cNvPr>
          <p:cNvSpPr>
            <a:spLocks noGrp="1"/>
          </p:cNvSpPr>
          <p:nvPr>
            <p:ph type="title"/>
          </p:nvPr>
        </p:nvSpPr>
        <p:spPr>
          <a:xfrm>
            <a:off x="911352" y="505016"/>
            <a:ext cx="6426426" cy="2493595"/>
          </a:xfrm>
        </p:spPr>
        <p:txBody>
          <a:bodyPr/>
          <a:lstStyle/>
          <a:p>
            <a:r>
              <a:rPr lang="en-US" dirty="0"/>
              <a:t>Thank you </a:t>
            </a:r>
          </a:p>
        </p:txBody>
      </p:sp>
      <p:sp>
        <p:nvSpPr>
          <p:cNvPr id="3" name="Text Placeholder 2">
            <a:extLst>
              <a:ext uri="{FF2B5EF4-FFF2-40B4-BE49-F238E27FC236}">
                <a16:creationId xmlns:a16="http://schemas.microsoft.com/office/drawing/2014/main" id="{1EC6DB3D-3AE2-9478-3245-FE2F98B96EC7}"/>
              </a:ext>
            </a:extLst>
          </p:cNvPr>
          <p:cNvSpPr>
            <a:spLocks noGrp="1"/>
          </p:cNvSpPr>
          <p:nvPr>
            <p:ph type="body" sz="quarter" idx="13"/>
          </p:nvPr>
        </p:nvSpPr>
        <p:spPr>
          <a:xfrm>
            <a:off x="246944" y="4056944"/>
            <a:ext cx="6817431" cy="2296040"/>
          </a:xfrm>
        </p:spPr>
        <p:txBody>
          <a:bodyPr>
            <a:normAutofit/>
          </a:bodyPr>
          <a:lstStyle/>
          <a:p>
            <a:pPr marL="0" indent="0">
              <a:buNone/>
            </a:pPr>
            <a:r>
              <a:rPr lang="en-US" b="1" dirty="0">
                <a:latin typeface="Calibri"/>
                <a:cs typeface="Calibri"/>
              </a:rPr>
              <a:t>Made By : Ojesvi Dogra</a:t>
            </a:r>
            <a:endParaRPr lang="en-US" b="1" dirty="0">
              <a:latin typeface="Calibri"/>
              <a:ea typeface="Calibri"/>
              <a:cs typeface="Calibri"/>
            </a:endParaRPr>
          </a:p>
          <a:p>
            <a:pPr marL="0" indent="0">
              <a:buNone/>
            </a:pPr>
            <a:r>
              <a:rPr lang="en-US" b="1" dirty="0">
                <a:latin typeface="Calibri"/>
                <a:cs typeface="Calibri"/>
              </a:rPr>
              <a:t>Term : EMBA Summer 2024</a:t>
            </a:r>
          </a:p>
          <a:p>
            <a:pPr marL="0" indent="0">
              <a:buNone/>
            </a:pPr>
            <a:r>
              <a:rPr lang="en-US" b="1" dirty="0">
                <a:latin typeface="Calibri"/>
                <a:cs typeface="Calibri"/>
              </a:rPr>
              <a:t>Course: PEOPLE-ANALYTICS-IT-8201-SU-2024-OE-Hutchison</a:t>
            </a:r>
          </a:p>
          <a:p>
            <a:pPr marL="0" indent="0">
              <a:buNone/>
            </a:pPr>
            <a:r>
              <a:rPr lang="en-US" b="1" dirty="0">
                <a:latin typeface="Calibri"/>
                <a:cs typeface="Calibri"/>
              </a:rPr>
              <a:t>Instructor: Professor Richard Hutchison</a:t>
            </a:r>
            <a:endParaRPr lang="en-US" b="1" dirty="0">
              <a:latin typeface="Calibri"/>
              <a:ea typeface="Calibri"/>
              <a:cs typeface="Calibri"/>
            </a:endParaRPr>
          </a:p>
          <a:p>
            <a:endParaRPr lang="en-US" dirty="0"/>
          </a:p>
        </p:txBody>
      </p:sp>
    </p:spTree>
    <p:extLst>
      <p:ext uri="{BB962C8B-B14F-4D97-AF65-F5344CB8AC3E}">
        <p14:creationId xmlns:p14="http://schemas.microsoft.com/office/powerpoint/2010/main" val="3493061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A0C7-4B10-03D7-2211-750D1F9E5A8A}"/>
              </a:ext>
            </a:extLst>
          </p:cNvPr>
          <p:cNvSpPr>
            <a:spLocks noGrp="1"/>
          </p:cNvSpPr>
          <p:nvPr>
            <p:ph type="title"/>
          </p:nvPr>
        </p:nvSpPr>
        <p:spPr/>
        <p:txBody>
          <a:bodyPr/>
          <a:lstStyle/>
          <a:p>
            <a:r>
              <a:rPr lang="en-US" dirty="0"/>
              <a:t>Appendix</a:t>
            </a:r>
          </a:p>
        </p:txBody>
      </p:sp>
      <p:sp>
        <p:nvSpPr>
          <p:cNvPr id="6" name="Picture Placeholder 5">
            <a:extLst>
              <a:ext uri="{FF2B5EF4-FFF2-40B4-BE49-F238E27FC236}">
                <a16:creationId xmlns:a16="http://schemas.microsoft.com/office/drawing/2014/main" id="{7736E607-7672-7F6C-69AB-F84E1082C6C4}"/>
              </a:ext>
            </a:extLst>
          </p:cNvPr>
          <p:cNvSpPr>
            <a:spLocks noGrp="1"/>
          </p:cNvSpPr>
          <p:nvPr>
            <p:ph sz="quarter" idx="13"/>
          </p:nvPr>
        </p:nvSpPr>
        <p:spPr/>
        <p:txBody>
          <a:bodyPr/>
          <a:lstStyle/>
          <a:p>
            <a:pPr marL="0" indent="0">
              <a:buNone/>
            </a:pPr>
            <a:r>
              <a:rPr lang="en-US" dirty="0"/>
              <a:t>This graph shows us the exponential growth of workforce at TCS. We can also see that in FY23 - FY24 there was a significant drop of employees which highlights the high attrition rate.</a:t>
            </a:r>
          </a:p>
        </p:txBody>
      </p:sp>
      <p:pic>
        <p:nvPicPr>
          <p:cNvPr id="5" name="Content Placeholder 4" descr="Source - ">
            <a:extLst>
              <a:ext uri="{FF2B5EF4-FFF2-40B4-BE49-F238E27FC236}">
                <a16:creationId xmlns:a16="http://schemas.microsoft.com/office/drawing/2014/main" id="{DB480EDA-44D1-150F-419A-5E8D339CAE77}"/>
              </a:ext>
            </a:extLst>
          </p:cNvPr>
          <p:cNvPicPr>
            <a:picLocks noGrp="1" noChangeAspect="1"/>
          </p:cNvPicPr>
          <p:nvPr>
            <p:ph sz="quarter" idx="14"/>
          </p:nvPr>
        </p:nvPicPr>
        <p:blipFill>
          <a:blip r:embed="rId2"/>
          <a:stretch>
            <a:fillRect/>
          </a:stretch>
        </p:blipFill>
        <p:spPr>
          <a:xfrm>
            <a:off x="4806596" y="1700073"/>
            <a:ext cx="6708885" cy="4912502"/>
          </a:xfrm>
        </p:spPr>
      </p:pic>
      <p:sp>
        <p:nvSpPr>
          <p:cNvPr id="8" name="Text Placeholder 3">
            <a:extLst>
              <a:ext uri="{FF2B5EF4-FFF2-40B4-BE49-F238E27FC236}">
                <a16:creationId xmlns:a16="http://schemas.microsoft.com/office/drawing/2014/main" id="{BDF2262F-E3F1-8418-904B-716FCEDBD484}"/>
              </a:ext>
            </a:extLst>
          </p:cNvPr>
          <p:cNvSpPr txBox="1">
            <a:spLocks/>
          </p:cNvSpPr>
          <p:nvPr/>
        </p:nvSpPr>
        <p:spPr>
          <a:xfrm>
            <a:off x="333535" y="2014040"/>
            <a:ext cx="7632829" cy="43487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US" dirty="0"/>
          </a:p>
        </p:txBody>
      </p:sp>
    </p:spTree>
    <p:extLst>
      <p:ext uri="{BB962C8B-B14F-4D97-AF65-F5344CB8AC3E}">
        <p14:creationId xmlns:p14="http://schemas.microsoft.com/office/powerpoint/2010/main" val="3786907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24DA-E264-E3CA-D311-94F17E7C8AE5}"/>
              </a:ext>
            </a:extLst>
          </p:cNvPr>
          <p:cNvSpPr>
            <a:spLocks noGrp="1"/>
          </p:cNvSpPr>
          <p:nvPr>
            <p:ph type="title"/>
          </p:nvPr>
        </p:nvSpPr>
        <p:spPr/>
        <p:txBody>
          <a:bodyPr/>
          <a:lstStyle/>
          <a:p>
            <a:r>
              <a:rPr lang="en-US" dirty="0"/>
              <a:t>Appendix CONTD.</a:t>
            </a:r>
          </a:p>
        </p:txBody>
      </p:sp>
      <p:sp>
        <p:nvSpPr>
          <p:cNvPr id="3" name="Content Placeholder 2">
            <a:extLst>
              <a:ext uri="{FF2B5EF4-FFF2-40B4-BE49-F238E27FC236}">
                <a16:creationId xmlns:a16="http://schemas.microsoft.com/office/drawing/2014/main" id="{51F9FD46-245E-3E61-5C35-20F6E6F0B36E}"/>
              </a:ext>
            </a:extLst>
          </p:cNvPr>
          <p:cNvSpPr>
            <a:spLocks noGrp="1"/>
          </p:cNvSpPr>
          <p:nvPr>
            <p:ph sz="quarter" idx="13"/>
          </p:nvPr>
        </p:nvSpPr>
        <p:spPr/>
        <p:txBody>
          <a:bodyPr/>
          <a:lstStyle/>
          <a:p>
            <a:r>
              <a:rPr lang="en-US" dirty="0"/>
              <a:t>This graph represents the attrition rate clearly signifying it was existing prior as well.</a:t>
            </a:r>
          </a:p>
          <a:p>
            <a:pPr marL="0" indent="0">
              <a:buNone/>
            </a:pPr>
            <a:r>
              <a:rPr lang="en-US" dirty="0"/>
              <a:t>Source: “ TCS CEO expects more employees to leave the firm in the coming months, but he is not worried about it — Here is why “, by Bhakti </a:t>
            </a:r>
            <a:r>
              <a:rPr lang="en-US" dirty="0" err="1"/>
              <a:t>Makwana</a:t>
            </a:r>
            <a:endParaRPr lang="en-US" dirty="0"/>
          </a:p>
        </p:txBody>
      </p:sp>
      <p:pic>
        <p:nvPicPr>
          <p:cNvPr id="6" name="Content Placeholder 5" descr="Source: “ TCS CEO expects more employees to leave the firm in the coming months, but he is not worried about it — Here is why “, by Bhakti Makwana">
            <a:hlinkClick r:id="rId2"/>
            <a:extLst>
              <a:ext uri="{FF2B5EF4-FFF2-40B4-BE49-F238E27FC236}">
                <a16:creationId xmlns:a16="http://schemas.microsoft.com/office/drawing/2014/main" id="{C5621ED4-C134-6E4E-97D9-F7DA72968E06}"/>
              </a:ext>
              <a:ext uri="{C183D7F6-B498-43B3-948B-1728B52AA6E4}">
                <adec:decorative xmlns:adec="http://schemas.microsoft.com/office/drawing/2017/decorative" val="0"/>
              </a:ext>
            </a:extLst>
          </p:cNvPr>
          <p:cNvPicPr>
            <a:picLocks noGrp="1" noChangeAspect="1"/>
          </p:cNvPicPr>
          <p:nvPr>
            <p:ph sz="quarter" idx="14"/>
          </p:nvPr>
        </p:nvPicPr>
        <p:blipFill>
          <a:blip r:embed="rId3"/>
          <a:stretch>
            <a:fillRect/>
          </a:stretch>
        </p:blipFill>
        <p:spPr>
          <a:xfrm>
            <a:off x="4912431" y="2073274"/>
            <a:ext cx="6128559" cy="4167421"/>
          </a:xfrm>
        </p:spPr>
      </p:pic>
      <p:sp>
        <p:nvSpPr>
          <p:cNvPr id="5" name="Slide Number Placeholder 4">
            <a:extLst>
              <a:ext uri="{FF2B5EF4-FFF2-40B4-BE49-F238E27FC236}">
                <a16:creationId xmlns:a16="http://schemas.microsoft.com/office/drawing/2014/main" id="{E9A3BE19-F7BD-646A-E112-42EA7AA9E25F}"/>
              </a:ext>
            </a:extLst>
          </p:cNvPr>
          <p:cNvSpPr>
            <a:spLocks noGrp="1"/>
          </p:cNvSpPr>
          <p:nvPr>
            <p:ph type="sldNum" sz="quarter" idx="12"/>
          </p:nvPr>
        </p:nvSpPr>
        <p:spPr/>
        <p:txBody>
          <a:bodyPr/>
          <a:lstStyle/>
          <a:p>
            <a:fld id="{B5CEABB6-07DC-46E8-9B57-56EC44A396E5}" type="slidenum">
              <a:rPr lang="en-US" smtClean="0"/>
              <a:pPr/>
              <a:t>17</a:t>
            </a:fld>
            <a:endParaRPr lang="en-US" dirty="0"/>
          </a:p>
        </p:txBody>
      </p:sp>
    </p:spTree>
    <p:extLst>
      <p:ext uri="{BB962C8B-B14F-4D97-AF65-F5344CB8AC3E}">
        <p14:creationId xmlns:p14="http://schemas.microsoft.com/office/powerpoint/2010/main" val="1196635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0BDE4-407B-929C-C6BE-CF7D5C5BED43}"/>
              </a:ext>
            </a:extLst>
          </p:cNvPr>
          <p:cNvSpPr>
            <a:spLocks noGrp="1"/>
          </p:cNvSpPr>
          <p:nvPr>
            <p:ph type="title"/>
          </p:nvPr>
        </p:nvSpPr>
        <p:spPr/>
        <p:txBody>
          <a:bodyPr/>
          <a:lstStyle/>
          <a:p>
            <a:r>
              <a:rPr lang="en-US" dirty="0"/>
              <a:t>Appendix CONTD.</a:t>
            </a:r>
          </a:p>
        </p:txBody>
      </p:sp>
      <p:sp>
        <p:nvSpPr>
          <p:cNvPr id="3" name="Content Placeholder 2">
            <a:extLst>
              <a:ext uri="{FF2B5EF4-FFF2-40B4-BE49-F238E27FC236}">
                <a16:creationId xmlns:a16="http://schemas.microsoft.com/office/drawing/2014/main" id="{269527A2-80B7-EBDE-D1B2-895EECC51B64}"/>
              </a:ext>
            </a:extLst>
          </p:cNvPr>
          <p:cNvSpPr>
            <a:spLocks noGrp="1"/>
          </p:cNvSpPr>
          <p:nvPr>
            <p:ph sz="quarter" idx="13"/>
          </p:nvPr>
        </p:nvSpPr>
        <p:spPr/>
        <p:txBody>
          <a:bodyPr/>
          <a:lstStyle/>
          <a:p>
            <a:r>
              <a:rPr lang="en-US" dirty="0"/>
              <a:t>This graph represents the gap we have observed with the applicants and positions in our workforce.</a:t>
            </a:r>
          </a:p>
          <a:p>
            <a:r>
              <a:rPr lang="en-US" dirty="0"/>
              <a:t>We can see that only about 0.3% applicants were selected highlighting a skill gap of the applicants. </a:t>
            </a:r>
          </a:p>
        </p:txBody>
      </p:sp>
      <p:pic>
        <p:nvPicPr>
          <p:cNvPr id="6" name="Content Placeholder 5">
            <a:extLst>
              <a:ext uri="{FF2B5EF4-FFF2-40B4-BE49-F238E27FC236}">
                <a16:creationId xmlns:a16="http://schemas.microsoft.com/office/drawing/2014/main" id="{7FA8B70A-FC9E-8D2E-79F5-43E50951633E}"/>
              </a:ext>
            </a:extLst>
          </p:cNvPr>
          <p:cNvPicPr>
            <a:picLocks noGrp="1" noChangeAspect="1"/>
          </p:cNvPicPr>
          <p:nvPr>
            <p:ph sz="quarter" idx="14"/>
          </p:nvPr>
        </p:nvPicPr>
        <p:blipFill>
          <a:blip r:embed="rId2"/>
          <a:stretch>
            <a:fillRect/>
          </a:stretch>
        </p:blipFill>
        <p:spPr>
          <a:xfrm>
            <a:off x="4734170" y="2073275"/>
            <a:ext cx="5836747" cy="3687763"/>
          </a:xfrm>
        </p:spPr>
      </p:pic>
      <p:sp>
        <p:nvSpPr>
          <p:cNvPr id="5" name="Slide Number Placeholder 4">
            <a:extLst>
              <a:ext uri="{FF2B5EF4-FFF2-40B4-BE49-F238E27FC236}">
                <a16:creationId xmlns:a16="http://schemas.microsoft.com/office/drawing/2014/main" id="{903093A8-9D0F-CB4C-9A24-62632E900DDF}"/>
              </a:ext>
            </a:extLst>
          </p:cNvPr>
          <p:cNvSpPr>
            <a:spLocks noGrp="1"/>
          </p:cNvSpPr>
          <p:nvPr>
            <p:ph type="sldNum" sz="quarter" idx="12"/>
          </p:nvPr>
        </p:nvSpPr>
        <p:spPr/>
        <p:txBody>
          <a:bodyPr/>
          <a:lstStyle/>
          <a:p>
            <a:fld id="{B5CEABB6-07DC-46E8-9B57-56EC44A396E5}" type="slidenum">
              <a:rPr lang="en-US" smtClean="0"/>
              <a:pPr/>
              <a:t>18</a:t>
            </a:fld>
            <a:endParaRPr lang="en-US" dirty="0"/>
          </a:p>
        </p:txBody>
      </p:sp>
    </p:spTree>
    <p:extLst>
      <p:ext uri="{BB962C8B-B14F-4D97-AF65-F5344CB8AC3E}">
        <p14:creationId xmlns:p14="http://schemas.microsoft.com/office/powerpoint/2010/main" val="47666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a:lstStyle/>
          <a:p>
            <a:r>
              <a:rPr lang="en-US" dirty="0"/>
              <a:t>Agenda </a:t>
            </a:r>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865631" y="2083780"/>
            <a:ext cx="8324089" cy="3493008"/>
          </a:xfrm>
        </p:spPr>
        <p:txBody>
          <a:bodyPr>
            <a:normAutofit fontScale="85000" lnSpcReduction="10000"/>
          </a:bodyPr>
          <a:lstStyle/>
          <a:p>
            <a:pPr>
              <a:lnSpc>
                <a:spcPct val="110000"/>
              </a:lnSpc>
            </a:pPr>
            <a:r>
              <a:rPr lang="en-US" sz="2000" dirty="0"/>
              <a:t>TCS </a:t>
            </a:r>
            <a:r>
              <a:rPr lang="en-US" sz="2000" dirty="0">
                <a:ea typeface="+mn-lt"/>
                <a:cs typeface="+mn-lt"/>
              </a:rPr>
              <a:t>is a global leader in IT services, consulting, and business solutions, delivering innovative and comprehensive technology services while employing the largest pool of talented individuals across the globe totaling up to a little over 600,000. </a:t>
            </a:r>
          </a:p>
          <a:p>
            <a:pPr>
              <a:lnSpc>
                <a:spcPct val="110000"/>
              </a:lnSpc>
            </a:pPr>
            <a:r>
              <a:rPr lang="en-US" dirty="0">
                <a:ea typeface="+mn-lt"/>
                <a:cs typeface="+mn-lt"/>
              </a:rPr>
              <a:t>Even though TCS is amongst the best there are still some challenges within its workforce.</a:t>
            </a:r>
            <a:r>
              <a:rPr lang="en-US" sz="2000" dirty="0">
                <a:ea typeface="+mn-lt"/>
                <a:cs typeface="+mn-lt"/>
              </a:rPr>
              <a:t> In recent years, TCS has seen an inverse change within its workforce due to these emerging challenges. </a:t>
            </a:r>
          </a:p>
          <a:p>
            <a:pPr>
              <a:lnSpc>
                <a:spcPct val="110000"/>
              </a:lnSpc>
            </a:pPr>
            <a:r>
              <a:rPr lang="en-US" dirty="0"/>
              <a:t>These changes are dependent upon multiple factors, some of which we are going to discuss in this presentation.</a:t>
            </a:r>
            <a:endParaRPr lang="en-US" sz="2000" dirty="0"/>
          </a:p>
          <a:p>
            <a:pPr>
              <a:lnSpc>
                <a:spcPct val="110000"/>
              </a:lnSpc>
            </a:pPr>
            <a:r>
              <a:rPr lang="en-US" sz="2000" dirty="0">
                <a:ea typeface="+mn-lt"/>
                <a:cs typeface="+mn-lt"/>
              </a:rPr>
              <a:t>Our objective today is to outline hypothetical steps to address these issues, focusing on solutions that would have a moderate to high impact on the organization while efficiently optimizing its workforce.</a:t>
            </a:r>
            <a:endParaRPr lang="en-US" sz="2000" dirty="0"/>
          </a:p>
        </p:txBody>
      </p:sp>
      <p:sp>
        <p:nvSpPr>
          <p:cNvPr id="3" name="Slide Number Placeholder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p:txBody>
          <a:bodyPr/>
          <a:lstStyle/>
          <a:p>
            <a:r>
              <a:rPr lang="en-US" dirty="0"/>
              <a:t>TCS Growth and challenges</a:t>
            </a:r>
            <a:endParaRPr lang="en-ZA" dirty="0"/>
          </a:p>
        </p:txBody>
      </p:sp>
      <p:sp>
        <p:nvSpPr>
          <p:cNvPr id="5" name="Picture Placeholder 4">
            <a:extLst>
              <a:ext uri="{FF2B5EF4-FFF2-40B4-BE49-F238E27FC236}">
                <a16:creationId xmlns:a16="http://schemas.microsoft.com/office/drawing/2014/main" id="{18C25CD9-43DE-9C1F-01F0-5CAAA2081FBD}"/>
              </a:ext>
            </a:extLst>
          </p:cNvPr>
          <p:cNvSpPr>
            <a:spLocks noGrp="1"/>
          </p:cNvSpPr>
          <p:nvPr>
            <p:ph type="body" sz="quarter" idx="11"/>
          </p:nvPr>
        </p:nvSpPr>
        <p:spPr>
          <a:xfrm>
            <a:off x="899160" y="2087880"/>
            <a:ext cx="10883618" cy="4015176"/>
          </a:xfrm>
        </p:spPr>
        <p:txBody>
          <a:bodyPr>
            <a:normAutofit fontScale="85000" lnSpcReduction="20000"/>
          </a:bodyPr>
          <a:lstStyle/>
          <a:p>
            <a:pPr>
              <a:lnSpc>
                <a:spcPct val="110000"/>
              </a:lnSpc>
            </a:pPr>
            <a:r>
              <a:rPr lang="en-US" dirty="0"/>
              <a:t>In recent years, TCS has grown at purpose at an exponential rate while providing its consulting services and business solutions to clients around the globe.</a:t>
            </a:r>
          </a:p>
          <a:p>
            <a:pPr>
              <a:lnSpc>
                <a:spcPct val="110000"/>
              </a:lnSpc>
            </a:pPr>
            <a:r>
              <a:rPr lang="en-US" dirty="0"/>
              <a:t>With this exponential growth we have seen a rise in certain challenges that might affect the growth for the organization in longer period.</a:t>
            </a:r>
          </a:p>
          <a:p>
            <a:pPr>
              <a:lnSpc>
                <a:spcPct val="110000"/>
              </a:lnSpc>
            </a:pPr>
            <a:r>
              <a:rPr lang="en-US" dirty="0"/>
              <a:t>The challenges exist in various sectors of the workforce.</a:t>
            </a:r>
          </a:p>
          <a:p>
            <a:pPr>
              <a:lnSpc>
                <a:spcPct val="110000"/>
              </a:lnSpc>
            </a:pPr>
            <a:r>
              <a:rPr lang="en-US" dirty="0"/>
              <a:t>We will look into the recent growth of the organization to see the attrition rate, skills of the employee with the emerging trends and the empty positions within the organization.</a:t>
            </a:r>
          </a:p>
          <a:p>
            <a:pPr>
              <a:lnSpc>
                <a:spcPct val="110000"/>
              </a:lnSpc>
            </a:pPr>
            <a:r>
              <a:rPr lang="en-US" dirty="0"/>
              <a:t>Analyzing these factors will help us identify the inefficiencies within the organization.</a:t>
            </a:r>
          </a:p>
          <a:p>
            <a:pPr>
              <a:lnSpc>
                <a:spcPct val="110000"/>
              </a:lnSpc>
            </a:pPr>
            <a:r>
              <a:rPr lang="en-US" dirty="0"/>
              <a:t>The key players we will need for our analysis will be the organization stakeholders, HR organization and talent development organization. </a:t>
            </a:r>
          </a:p>
          <a:p>
            <a:pPr>
              <a:lnSpc>
                <a:spcPct val="110000"/>
              </a:lnSpc>
            </a:pPr>
            <a:r>
              <a:rPr lang="en-US" dirty="0"/>
              <a:t>The data we will need for our analysis will be the total employees within the organization, vacant positions in the organization and the skills expertise of our workforce.</a:t>
            </a:r>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209900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DDD8-3394-6FB2-960C-451DEBD7F640}"/>
              </a:ext>
            </a:extLst>
          </p:cNvPr>
          <p:cNvSpPr>
            <a:spLocks noGrp="1"/>
          </p:cNvSpPr>
          <p:nvPr>
            <p:ph type="title"/>
          </p:nvPr>
        </p:nvSpPr>
        <p:spPr/>
        <p:txBody>
          <a:bodyPr/>
          <a:lstStyle/>
          <a:p>
            <a:r>
              <a:rPr lang="en-US" dirty="0"/>
              <a:t>What are the ProblemS? </a:t>
            </a:r>
            <a:endParaRPr lang="en-ZA" dirty="0"/>
          </a:p>
        </p:txBody>
      </p:sp>
      <p:sp>
        <p:nvSpPr>
          <p:cNvPr id="4" name="Text Placeholder 3">
            <a:extLst>
              <a:ext uri="{FF2B5EF4-FFF2-40B4-BE49-F238E27FC236}">
                <a16:creationId xmlns:a16="http://schemas.microsoft.com/office/drawing/2014/main" id="{51D6AA66-EC20-FCAE-04B0-6BEB18463C2D}"/>
              </a:ext>
            </a:extLst>
          </p:cNvPr>
          <p:cNvSpPr>
            <a:spLocks noGrp="1"/>
          </p:cNvSpPr>
          <p:nvPr>
            <p:ph sz="quarter" idx="14"/>
          </p:nvPr>
        </p:nvSpPr>
        <p:spPr/>
        <p:txBody>
          <a:bodyPr/>
          <a:lstStyle/>
          <a:p>
            <a:r>
              <a:rPr lang="en-US" dirty="0"/>
              <a:t>Why is our attrition rate high? What are the factors affecting it, and how should we resolve it?</a:t>
            </a:r>
          </a:p>
          <a:p>
            <a:endParaRPr lang="en-US" dirty="0"/>
          </a:p>
          <a:p>
            <a:r>
              <a:rPr lang="en-US" dirty="0"/>
              <a:t>Why are there entry level vacant positions in the organization? Is the hiring criteria too high? How do we hire talented individuals?</a:t>
            </a:r>
          </a:p>
          <a:p>
            <a:endParaRPr lang="en-US" dirty="0"/>
          </a:p>
          <a:p>
            <a:r>
              <a:rPr lang="en-US" dirty="0"/>
              <a:t>Is our workforce experienced to work on emerging technologies?</a:t>
            </a:r>
          </a:p>
        </p:txBody>
      </p:sp>
      <p:pic>
        <p:nvPicPr>
          <p:cNvPr id="7" name="Content Placeholder 6" descr="Wood human figure">
            <a:extLst>
              <a:ext uri="{FF2B5EF4-FFF2-40B4-BE49-F238E27FC236}">
                <a16:creationId xmlns:a16="http://schemas.microsoft.com/office/drawing/2014/main" id="{1146E4EE-C2E8-E053-7EE1-1FDA5CB74870}"/>
              </a:ext>
            </a:extLst>
          </p:cNvPr>
          <p:cNvPicPr>
            <a:picLocks noGrp="1" noChangeAspect="1"/>
          </p:cNvPicPr>
          <p:nvPr>
            <p:ph sz="quarter" idx="13"/>
          </p:nvPr>
        </p:nvPicPr>
        <p:blipFill>
          <a:blip r:embed="rId2">
            <a:alphaModFix amt="90000"/>
            <a:extLst>
              <a:ext uri="{BEBA8EAE-BF5A-486C-A8C5-ECC9F3942E4B}">
                <a14:imgProps xmlns:a14="http://schemas.microsoft.com/office/drawing/2010/main">
                  <a14:imgLayer r:embed="rId3">
                    <a14:imgEffect>
                      <a14:brightnessContrast/>
                    </a14:imgEffect>
                  </a14:imgLayer>
                </a14:imgProps>
              </a:ext>
            </a:extLst>
          </a:blip>
          <a:srcRect l="-92" t="-191" r="40704" b="28251"/>
          <a:stretch/>
        </p:blipFill>
        <p:spPr>
          <a:xfrm>
            <a:off x="7556152" y="1564206"/>
            <a:ext cx="4274902" cy="3448952"/>
          </a:xfrm>
          <a:prstGeom prst="rect">
            <a:avLst/>
          </a:prstGeom>
        </p:spPr>
      </p:pic>
    </p:spTree>
    <p:extLst>
      <p:ext uri="{BB962C8B-B14F-4D97-AF65-F5344CB8AC3E}">
        <p14:creationId xmlns:p14="http://schemas.microsoft.com/office/powerpoint/2010/main" val="359081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F9F0-B02C-F479-3755-F41439C1E147}"/>
              </a:ext>
            </a:extLst>
          </p:cNvPr>
          <p:cNvSpPr>
            <a:spLocks noGrp="1"/>
          </p:cNvSpPr>
          <p:nvPr>
            <p:ph type="title"/>
          </p:nvPr>
        </p:nvSpPr>
        <p:spPr>
          <a:xfrm>
            <a:off x="4691944" y="441961"/>
            <a:ext cx="7045952" cy="1207276"/>
          </a:xfrm>
        </p:spPr>
        <p:txBody>
          <a:bodyPr/>
          <a:lstStyle/>
          <a:p>
            <a:r>
              <a:rPr lang="en-US" dirty="0"/>
              <a:t>TCS </a:t>
            </a:r>
            <a:br>
              <a:rPr lang="en-US" dirty="0"/>
            </a:br>
            <a:r>
              <a:rPr lang="en-US" dirty="0"/>
              <a:t>Attrition Rate</a:t>
            </a:r>
            <a:endParaRPr lang="en-ZA" dirty="0"/>
          </a:p>
        </p:txBody>
      </p:sp>
      <p:sp>
        <p:nvSpPr>
          <p:cNvPr id="5" name="Text Placeholder 4">
            <a:extLst>
              <a:ext uri="{FF2B5EF4-FFF2-40B4-BE49-F238E27FC236}">
                <a16:creationId xmlns:a16="http://schemas.microsoft.com/office/drawing/2014/main" id="{CE3C8A46-D49C-FB70-9062-B672F2F7FB49}"/>
              </a:ext>
            </a:extLst>
          </p:cNvPr>
          <p:cNvSpPr>
            <a:spLocks noGrp="1"/>
          </p:cNvSpPr>
          <p:nvPr>
            <p:ph type="body" sz="quarter" idx="13"/>
          </p:nvPr>
        </p:nvSpPr>
        <p:spPr>
          <a:xfrm>
            <a:off x="4691944" y="2328333"/>
            <a:ext cx="6998336" cy="3937649"/>
          </a:xfrm>
        </p:spPr>
        <p:txBody>
          <a:bodyPr>
            <a:normAutofit/>
          </a:bodyPr>
          <a:lstStyle/>
          <a:p>
            <a:r>
              <a:rPr lang="en-US" sz="1600" dirty="0">
                <a:latin typeface="Calibri" panose="020F0502020204030204" pitchFamily="34" charset="0"/>
              </a:rPr>
              <a:t>In the recent year, we have seen a high attrition rate at TCS when compared to the industry average. </a:t>
            </a:r>
          </a:p>
          <a:p>
            <a:r>
              <a:rPr lang="en-US" sz="1600" dirty="0">
                <a:latin typeface="Calibri" panose="020F0502020204030204" pitchFamily="34" charset="0"/>
              </a:rPr>
              <a:t>We will perform some analysis on the trends observed and  employees feedback to find the factors driving the attrition rate.</a:t>
            </a:r>
          </a:p>
          <a:p>
            <a:r>
              <a:rPr lang="en-US" sz="1600" dirty="0">
                <a:latin typeface="Calibri" panose="020F0502020204030204" pitchFamily="34" charset="0"/>
              </a:rPr>
              <a:t>Performing these analysis will give us an insight on the parameters that need improvement to control the attrition rate and bring it down</a:t>
            </a:r>
          </a:p>
        </p:txBody>
      </p:sp>
    </p:spTree>
    <p:extLst>
      <p:ext uri="{BB962C8B-B14F-4D97-AF65-F5344CB8AC3E}">
        <p14:creationId xmlns:p14="http://schemas.microsoft.com/office/powerpoint/2010/main" val="404339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4228-0DC4-4119-B9C7-6C936C41E980}"/>
              </a:ext>
            </a:extLst>
          </p:cNvPr>
          <p:cNvSpPr>
            <a:spLocks noGrp="1"/>
          </p:cNvSpPr>
          <p:nvPr>
            <p:ph type="title"/>
          </p:nvPr>
        </p:nvSpPr>
        <p:spPr/>
        <p:txBody>
          <a:bodyPr/>
          <a:lstStyle/>
          <a:p>
            <a:r>
              <a:rPr lang="en-US" dirty="0"/>
              <a:t>Factors impacting attrition rate</a:t>
            </a:r>
            <a:endParaRPr lang="en-ZA" dirty="0"/>
          </a:p>
        </p:txBody>
      </p:sp>
      <p:sp>
        <p:nvSpPr>
          <p:cNvPr id="4" name="Content Placeholder 3">
            <a:extLst>
              <a:ext uri="{FF2B5EF4-FFF2-40B4-BE49-F238E27FC236}">
                <a16:creationId xmlns:a16="http://schemas.microsoft.com/office/drawing/2014/main" id="{7658EE59-4D4C-0681-0DD3-18233C3F94A9}"/>
              </a:ext>
            </a:extLst>
          </p:cNvPr>
          <p:cNvSpPr>
            <a:spLocks noGrp="1"/>
          </p:cNvSpPr>
          <p:nvPr>
            <p:ph sz="quarter" idx="14"/>
          </p:nvPr>
        </p:nvSpPr>
        <p:spPr/>
        <p:txBody>
          <a:bodyPr/>
          <a:lstStyle/>
          <a:p>
            <a:r>
              <a:rPr lang="en-US" dirty="0"/>
              <a:t>Through a sentiment analysis of employees feedback and trend analysis of our past data, we have been able to identify the following in the following:</a:t>
            </a:r>
          </a:p>
          <a:p>
            <a:pPr lvl="1"/>
            <a:r>
              <a:rPr lang="en-US" dirty="0"/>
              <a:t>Lack of career progression seen by employees.</a:t>
            </a:r>
          </a:p>
          <a:p>
            <a:pPr lvl="1"/>
            <a:r>
              <a:rPr lang="en-US" dirty="0"/>
              <a:t>Inadequate compensation observed by employees when compared to competitors.</a:t>
            </a:r>
          </a:p>
          <a:p>
            <a:pPr lvl="1"/>
            <a:r>
              <a:rPr lang="en-US" dirty="0"/>
              <a:t>Significant spikes observed after yearly appraisal process highlights employee dissatisfaction.</a:t>
            </a:r>
          </a:p>
        </p:txBody>
      </p:sp>
      <p:sp>
        <p:nvSpPr>
          <p:cNvPr id="3" name="Slide Number Placeholder 2">
            <a:extLst>
              <a:ext uri="{FF2B5EF4-FFF2-40B4-BE49-F238E27FC236}">
                <a16:creationId xmlns:a16="http://schemas.microsoft.com/office/drawing/2014/main" id="{714ECC30-C8C7-7D87-4D74-AECB825055F7}"/>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104147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54E4-9956-0B33-D845-8F2AAC5EBC56}"/>
              </a:ext>
            </a:extLst>
          </p:cNvPr>
          <p:cNvSpPr>
            <a:spLocks noGrp="1"/>
          </p:cNvSpPr>
          <p:nvPr>
            <p:ph type="title"/>
          </p:nvPr>
        </p:nvSpPr>
        <p:spPr>
          <a:xfrm>
            <a:off x="5097639" y="441961"/>
            <a:ext cx="6640257" cy="1436582"/>
          </a:xfrm>
        </p:spPr>
        <p:txBody>
          <a:bodyPr/>
          <a:lstStyle/>
          <a:p>
            <a:r>
              <a:rPr lang="en-US" dirty="0"/>
              <a:t>Effective &amp; efficient Hiring</a:t>
            </a:r>
            <a:endParaRPr lang="en-ZA" dirty="0"/>
          </a:p>
        </p:txBody>
      </p:sp>
      <p:sp>
        <p:nvSpPr>
          <p:cNvPr id="4" name="Text Placeholder 3">
            <a:extLst>
              <a:ext uri="{FF2B5EF4-FFF2-40B4-BE49-F238E27FC236}">
                <a16:creationId xmlns:a16="http://schemas.microsoft.com/office/drawing/2014/main" id="{94D20DBB-F3DD-CE0A-DCE1-63F191C0CC47}"/>
              </a:ext>
            </a:extLst>
          </p:cNvPr>
          <p:cNvSpPr>
            <a:spLocks noGrp="1"/>
          </p:cNvSpPr>
          <p:nvPr>
            <p:ph type="body" sz="quarter" idx="13"/>
          </p:nvPr>
        </p:nvSpPr>
        <p:spPr>
          <a:xfrm>
            <a:off x="5097639" y="2187222"/>
            <a:ext cx="6592641" cy="4078760"/>
          </a:xfrm>
        </p:spPr>
        <p:txBody>
          <a:bodyPr>
            <a:normAutofit/>
          </a:bodyPr>
          <a:lstStyle/>
          <a:p>
            <a:r>
              <a:rPr lang="en-US" sz="1600" dirty="0">
                <a:latin typeface="Calibri" panose="020F0502020204030204" pitchFamily="34" charset="0"/>
              </a:rPr>
              <a:t>Recently we have seen an active rise in vacant positions within our organization.</a:t>
            </a:r>
          </a:p>
          <a:p>
            <a:r>
              <a:rPr lang="en-US" sz="1600" dirty="0">
                <a:latin typeface="Calibri" panose="020F0502020204030204" pitchFamily="34" charset="0"/>
              </a:rPr>
              <a:t>We will analyze the data related to these positions and the feedback from HR teams.</a:t>
            </a:r>
          </a:p>
          <a:p>
            <a:r>
              <a:rPr lang="en-US" sz="1600" dirty="0">
                <a:latin typeface="Calibri" panose="020F0502020204030204" pitchFamily="34" charset="0"/>
              </a:rPr>
              <a:t>The analysis will help us identify the parameters that might need to be modified in our hiring criteria.</a:t>
            </a:r>
          </a:p>
        </p:txBody>
      </p:sp>
      <p:sp>
        <p:nvSpPr>
          <p:cNvPr id="5" name="Slide Number Placeholder 4">
            <a:extLst>
              <a:ext uri="{FF2B5EF4-FFF2-40B4-BE49-F238E27FC236}">
                <a16:creationId xmlns:a16="http://schemas.microsoft.com/office/drawing/2014/main" id="{141392FF-67AF-70B5-1C3C-58D39BDFD8BE}"/>
              </a:ext>
            </a:extLst>
          </p:cNvPr>
          <p:cNvSpPr>
            <a:spLocks noGrp="1"/>
          </p:cNvSpPr>
          <p:nvPr>
            <p:ph type="sldNum" sz="quarter" idx="4294967295"/>
          </p:nvPr>
        </p:nvSpPr>
        <p:spPr>
          <a:xfrm>
            <a:off x="0" y="6246813"/>
            <a:ext cx="1189038" cy="365125"/>
          </a:xfrm>
        </p:spPr>
        <p:txBody>
          <a:bodyPr/>
          <a:lstStyle/>
          <a:p>
            <a:fld id="{B5CEABB6-07DC-46E8-9B57-56EC44A396E5}" type="slidenum">
              <a:rPr lang="en-US" smtClean="0"/>
              <a:pPr/>
              <a:t>7</a:t>
            </a:fld>
            <a:endParaRPr lang="en-US" dirty="0"/>
          </a:p>
        </p:txBody>
      </p:sp>
    </p:spTree>
    <p:extLst>
      <p:ext uri="{BB962C8B-B14F-4D97-AF65-F5344CB8AC3E}">
        <p14:creationId xmlns:p14="http://schemas.microsoft.com/office/powerpoint/2010/main" val="381394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F1FA-3C4A-DC1E-9FC1-49F8F7D6AD27}"/>
              </a:ext>
            </a:extLst>
          </p:cNvPr>
          <p:cNvSpPr>
            <a:spLocks noGrp="1"/>
          </p:cNvSpPr>
          <p:nvPr>
            <p:ph type="title"/>
          </p:nvPr>
        </p:nvSpPr>
        <p:spPr/>
        <p:txBody>
          <a:bodyPr/>
          <a:lstStyle/>
          <a:p>
            <a:r>
              <a:rPr lang="en-US" dirty="0"/>
              <a:t>Factors for vacant positions</a:t>
            </a:r>
          </a:p>
        </p:txBody>
      </p:sp>
      <p:sp>
        <p:nvSpPr>
          <p:cNvPr id="3" name="Text Placeholder 2">
            <a:extLst>
              <a:ext uri="{FF2B5EF4-FFF2-40B4-BE49-F238E27FC236}">
                <a16:creationId xmlns:a16="http://schemas.microsoft.com/office/drawing/2014/main" id="{F5DD5808-78F2-6D25-25BE-E54C1AFCBA15}"/>
              </a:ext>
            </a:extLst>
          </p:cNvPr>
          <p:cNvSpPr>
            <a:spLocks noGrp="1"/>
          </p:cNvSpPr>
          <p:nvPr>
            <p:ph sz="quarter" idx="14"/>
          </p:nvPr>
        </p:nvSpPr>
        <p:spPr/>
        <p:txBody>
          <a:bodyPr/>
          <a:lstStyle/>
          <a:p>
            <a:r>
              <a:rPr lang="en-US" dirty="0"/>
              <a:t>Through our trend analysis and Interviewer feed back we have been able to observe a significant gap in the skills  for the recent interviewees.</a:t>
            </a:r>
          </a:p>
          <a:p>
            <a:r>
              <a:rPr lang="en-US" dirty="0"/>
              <a:t>As the skills required by  our clients our growing with the emerging technology the various applicants have not been able to enhance their skills to certain level.</a:t>
            </a:r>
          </a:p>
          <a:p>
            <a:r>
              <a:rPr lang="en-US" dirty="0"/>
              <a:t>As the technology advances further, we see a train of this kill gap widening in future with the applicants.</a:t>
            </a:r>
          </a:p>
          <a:p>
            <a:r>
              <a:rPr lang="en-US" dirty="0"/>
              <a:t>As the applicants does not have significant access to learn about the basics of these required skills and hence will not be able to improve their portfolios for an organization requiring these advanced skills.</a:t>
            </a:r>
          </a:p>
        </p:txBody>
      </p:sp>
    </p:spTree>
    <p:extLst>
      <p:ext uri="{BB962C8B-B14F-4D97-AF65-F5344CB8AC3E}">
        <p14:creationId xmlns:p14="http://schemas.microsoft.com/office/powerpoint/2010/main" val="380311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93D7-2510-1A30-DC0E-51E9AB2B155E}"/>
              </a:ext>
            </a:extLst>
          </p:cNvPr>
          <p:cNvSpPr>
            <a:spLocks noGrp="1"/>
          </p:cNvSpPr>
          <p:nvPr>
            <p:ph type="title"/>
          </p:nvPr>
        </p:nvSpPr>
        <p:spPr>
          <a:xfrm>
            <a:off x="4877153" y="441960"/>
            <a:ext cx="6860743" cy="1313109"/>
          </a:xfrm>
        </p:spPr>
        <p:txBody>
          <a:bodyPr/>
          <a:lstStyle/>
          <a:p>
            <a:r>
              <a:rPr lang="en-US" dirty="0"/>
              <a:t>Enhancing Workforce skills</a:t>
            </a:r>
          </a:p>
        </p:txBody>
      </p:sp>
      <p:sp>
        <p:nvSpPr>
          <p:cNvPr id="4" name="Content Placeholder 3">
            <a:extLst>
              <a:ext uri="{FF2B5EF4-FFF2-40B4-BE49-F238E27FC236}">
                <a16:creationId xmlns:a16="http://schemas.microsoft.com/office/drawing/2014/main" id="{325BC1F1-AAA9-B749-A445-EEABA376749F}"/>
              </a:ext>
            </a:extLst>
          </p:cNvPr>
          <p:cNvSpPr>
            <a:spLocks noGrp="1"/>
          </p:cNvSpPr>
          <p:nvPr>
            <p:ph type="body" sz="quarter" idx="13"/>
          </p:nvPr>
        </p:nvSpPr>
        <p:spPr>
          <a:xfrm>
            <a:off x="4877153" y="1931458"/>
            <a:ext cx="6813127" cy="4334524"/>
          </a:xfrm>
        </p:spPr>
        <p:txBody>
          <a:bodyPr>
            <a:normAutofit/>
          </a:bodyPr>
          <a:lstStyle/>
          <a:p>
            <a:r>
              <a:rPr lang="en-US" sz="1600" dirty="0">
                <a:latin typeface="Calibri" panose="020F0502020204030204" pitchFamily="34" charset="0"/>
              </a:rPr>
              <a:t>Through our cyclic communication with our clients we have observed a rise in negative feedback related to our workforce.</a:t>
            </a:r>
          </a:p>
          <a:p>
            <a:r>
              <a:rPr lang="en-US" sz="1600" dirty="0">
                <a:latin typeface="Calibri" panose="020F0502020204030204" pitchFamily="34" charset="0"/>
              </a:rPr>
              <a:t>Most of the assessed feedback highlights a skill gap to client’s demands.</a:t>
            </a:r>
          </a:p>
          <a:p>
            <a:r>
              <a:rPr lang="en-US" sz="1600" dirty="0">
                <a:latin typeface="Calibri" panose="020F0502020204030204" pitchFamily="34" charset="0"/>
              </a:rPr>
              <a:t>We will assess the feedback and internal digital learning modules provided to the employees.</a:t>
            </a:r>
          </a:p>
        </p:txBody>
      </p:sp>
      <p:sp>
        <p:nvSpPr>
          <p:cNvPr id="5" name="Slide Number Placeholder 4">
            <a:extLst>
              <a:ext uri="{FF2B5EF4-FFF2-40B4-BE49-F238E27FC236}">
                <a16:creationId xmlns:a16="http://schemas.microsoft.com/office/drawing/2014/main" id="{B62934E8-A731-843A-A9DB-80A58EBEA622}"/>
              </a:ext>
            </a:extLst>
          </p:cNvPr>
          <p:cNvSpPr>
            <a:spLocks noGrp="1"/>
          </p:cNvSpPr>
          <p:nvPr>
            <p:ph type="sldNum" sz="quarter" idx="4294967295"/>
          </p:nvPr>
        </p:nvSpPr>
        <p:spPr>
          <a:xfrm>
            <a:off x="0" y="6246813"/>
            <a:ext cx="2670175" cy="365125"/>
          </a:xfrm>
        </p:spPr>
        <p:txBody>
          <a:bodyPr/>
          <a:lstStyle/>
          <a:p>
            <a:fld id="{B5CEABB6-07DC-46E8-9B57-56EC44A396E5}" type="slidenum">
              <a:rPr lang="en-US" smtClean="0"/>
              <a:pPr/>
              <a:t>9</a:t>
            </a:fld>
            <a:endParaRPr lang="en-US" dirty="0"/>
          </a:p>
        </p:txBody>
      </p:sp>
    </p:spTree>
    <p:extLst>
      <p:ext uri="{BB962C8B-B14F-4D97-AF65-F5344CB8AC3E}">
        <p14:creationId xmlns:p14="http://schemas.microsoft.com/office/powerpoint/2010/main" val="1862387791"/>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2.xml><?xml version="1.0" encoding="utf-8"?>
<ds:datastoreItem xmlns:ds="http://schemas.openxmlformats.org/officeDocument/2006/customXml" ds:itemID="{AC5040CA-20CC-43C6-BC0C-8D8696B6AF89}">
  <ds:schemaRefs>
    <ds:schemaRef ds:uri="http://schemas.microsoft.com/office/2006/metadata/properties"/>
    <ds:schemaRef ds:uri="http://www.w3.org/2000/xmlns/"/>
    <ds:schemaRef ds:uri="71af3243-3dd4-4a8d-8c0d-dd76da1f02a5"/>
    <ds:schemaRef ds:uri="http://schemas.microsoft.com/sharepoint/v3"/>
    <ds:schemaRef ds:uri="http://www.w3.org/2001/XMLSchema-instance"/>
    <ds:schemaRef ds:uri="http://schemas.microsoft.com/office/infopath/2007/PartnerControls"/>
    <ds:schemaRef ds:uri="230e9df3-be65-4c73-a93b-d1236ebd677e"/>
  </ds:schemaRefs>
</ds:datastoreItem>
</file>

<file path=customXml/itemProps3.xml><?xml version="1.0" encoding="utf-8"?>
<ds:datastoreItem xmlns:ds="http://schemas.openxmlformats.org/officeDocument/2006/customXml" ds:itemID="{CC02FA78-7B40-45E2-B806-470B0FC280F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420</Words>
  <Application>Microsoft Office PowerPoint</Application>
  <PresentationFormat>Widescreen</PresentationFormat>
  <Paragraphs>118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Custom</vt:lpstr>
      <vt:lpstr>Optimizing workforce according to changing business needs</vt:lpstr>
      <vt:lpstr>Agenda </vt:lpstr>
      <vt:lpstr>TCS Growth and challenges</vt:lpstr>
      <vt:lpstr>What are the ProblemS? </vt:lpstr>
      <vt:lpstr>TCS  Attrition Rate</vt:lpstr>
      <vt:lpstr>Factors impacting attrition rate</vt:lpstr>
      <vt:lpstr>Effective &amp; efficient Hiring</vt:lpstr>
      <vt:lpstr>Factors for vacant positions</vt:lpstr>
      <vt:lpstr>Enhancing Workforce skills</vt:lpstr>
      <vt:lpstr>Lacking skills of workforce</vt:lpstr>
      <vt:lpstr>Necessary key points</vt:lpstr>
      <vt:lpstr>Recommendations for stakeholders</vt:lpstr>
      <vt:lpstr>Implementation steps</vt:lpstr>
      <vt:lpstr>Results</vt:lpstr>
      <vt:lpstr>Thank you </vt:lpstr>
      <vt:lpstr>Appendix</vt:lpstr>
      <vt:lpstr>Appendix CONTD.</vt:lpstr>
      <vt:lpstr>Appendix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workforce according to emerging Client Needs</dc:title>
  <dc:creator>DOGRA, Ojesvi</dc:creator>
  <cp:lastModifiedBy>DOGRA, Ojesvi</cp:lastModifiedBy>
  <cp:revision>7</cp:revision>
  <dcterms:created xsi:type="dcterms:W3CDTF">2024-08-24T14:32:14Z</dcterms:created>
  <dcterms:modified xsi:type="dcterms:W3CDTF">2024-08-26T15:04:05Z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