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embeddedFontLst>
    <p:embeddedFont>
      <p:font typeface="Roboto Slab"/>
      <p:regular r:id="rId17"/>
      <p:bold r:id="rId18"/>
    </p:embeddedFont>
    <p:embeddedFont>
      <p:font typeface="Robo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jVXOZxtMqAkSJUsOMhxjvGH3eG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11" Type="http://schemas.openxmlformats.org/officeDocument/2006/relationships/slide" Target="slides/slide6.xml"/><Relationship Id="rId22" Type="http://schemas.openxmlformats.org/officeDocument/2006/relationships/font" Target="fonts/Roboto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Slab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regular.fntdata"/><Relationship Id="rId6" Type="http://schemas.openxmlformats.org/officeDocument/2006/relationships/slide" Target="slides/slide1.xml"/><Relationship Id="rId18" Type="http://schemas.openxmlformats.org/officeDocument/2006/relationships/font" Target="fonts/RobotoSlab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8c46c67b01_0_25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g38c46c67b01_0_25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8c46c67b01_0_25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" name="Google Shape;80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8c46c67b01_0_198"/>
          <p:cNvSpPr/>
          <p:nvPr/>
        </p:nvSpPr>
        <p:spPr>
          <a:xfrm>
            <a:off x="1524800" y="896808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g38c46c67b01_0_198"/>
          <p:cNvSpPr/>
          <p:nvPr/>
        </p:nvSpPr>
        <p:spPr>
          <a:xfrm rot="10800000">
            <a:off x="6537563" y="4457271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g38c46c67b01_0_198"/>
          <p:cNvCxnSpPr/>
          <p:nvPr/>
        </p:nvCxnSpPr>
        <p:spPr>
          <a:xfrm>
            <a:off x="4359602" y="3756618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g38c46c67b01_0_198"/>
          <p:cNvSpPr txBox="1"/>
          <p:nvPr>
            <p:ph type="ctrTitle"/>
          </p:nvPr>
        </p:nvSpPr>
        <p:spPr>
          <a:xfrm>
            <a:off x="1680302" y="1585234"/>
            <a:ext cx="5783400" cy="194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g38c46c67b01_0_198"/>
          <p:cNvSpPr txBox="1"/>
          <p:nvPr>
            <p:ph idx="1" type="subTitle"/>
          </p:nvPr>
        </p:nvSpPr>
        <p:spPr>
          <a:xfrm>
            <a:off x="1680302" y="4065933"/>
            <a:ext cx="5783400" cy="121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g38c46c67b01_0_19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8c46c67b01_0_241"/>
          <p:cNvSpPr/>
          <p:nvPr/>
        </p:nvSpPr>
        <p:spPr>
          <a:xfrm>
            <a:off x="150" y="6769100"/>
            <a:ext cx="9143700" cy="8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g38c46c67b01_0_241"/>
          <p:cNvSpPr txBox="1"/>
          <p:nvPr>
            <p:ph hasCustomPrompt="1" type="title"/>
          </p:nvPr>
        </p:nvSpPr>
        <p:spPr>
          <a:xfrm>
            <a:off x="387900" y="1536600"/>
            <a:ext cx="8368200" cy="20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g38c46c67b01_0_241"/>
          <p:cNvSpPr txBox="1"/>
          <p:nvPr>
            <p:ph idx="1" type="body"/>
          </p:nvPr>
        </p:nvSpPr>
        <p:spPr>
          <a:xfrm>
            <a:off x="387900" y="3892600"/>
            <a:ext cx="8368200" cy="14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g38c46c67b01_0_24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8c46c67b01_0_24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c46c67b01_0_2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1" name="Google Shape;61;g38c46c67b01_0_24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2" name="Google Shape;62;g38c46c67b01_0_24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g38c46c67b01_0_24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g38c46c67b01_0_24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g38c46c67b01_0_205"/>
          <p:cNvCxnSpPr/>
          <p:nvPr/>
        </p:nvCxnSpPr>
        <p:spPr>
          <a:xfrm>
            <a:off x="4359602" y="3756618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g38c46c67b01_0_205"/>
          <p:cNvSpPr txBox="1"/>
          <p:nvPr>
            <p:ph type="title"/>
          </p:nvPr>
        </p:nvSpPr>
        <p:spPr>
          <a:xfrm>
            <a:off x="480750" y="2353267"/>
            <a:ext cx="8222100" cy="120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g38c46c67b01_0_20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g38c46c67b01_0_209"/>
          <p:cNvCxnSpPr/>
          <p:nvPr/>
        </p:nvCxnSpPr>
        <p:spPr>
          <a:xfrm>
            <a:off x="492563" y="1680378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g38c46c67b01_0_209"/>
          <p:cNvSpPr txBox="1"/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g38c46c67b01_0_209"/>
          <p:cNvSpPr txBox="1"/>
          <p:nvPr>
            <p:ph idx="1" type="body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g38c46c67b01_0_20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g38c46c67b01_0_214"/>
          <p:cNvCxnSpPr/>
          <p:nvPr/>
        </p:nvCxnSpPr>
        <p:spPr>
          <a:xfrm>
            <a:off x="492563" y="1680378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g38c46c67b01_0_214"/>
          <p:cNvSpPr txBox="1"/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g38c46c67b01_0_214"/>
          <p:cNvSpPr txBox="1"/>
          <p:nvPr>
            <p:ph idx="1" type="body"/>
          </p:nvPr>
        </p:nvSpPr>
        <p:spPr>
          <a:xfrm>
            <a:off x="387900" y="1986433"/>
            <a:ext cx="3999900" cy="41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g38c46c67b01_0_214"/>
          <p:cNvSpPr txBox="1"/>
          <p:nvPr>
            <p:ph idx="2" type="body"/>
          </p:nvPr>
        </p:nvSpPr>
        <p:spPr>
          <a:xfrm>
            <a:off x="4756200" y="1986433"/>
            <a:ext cx="3999900" cy="41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g38c46c67b01_0_21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38c46c67b01_0_220"/>
          <p:cNvSpPr txBox="1"/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g38c46c67b01_0_22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g38c46c67b01_0_223"/>
          <p:cNvCxnSpPr/>
          <p:nvPr/>
        </p:nvCxnSpPr>
        <p:spPr>
          <a:xfrm>
            <a:off x="489218" y="1883036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g38c46c67b01_0_223"/>
          <p:cNvSpPr txBox="1"/>
          <p:nvPr>
            <p:ph type="title"/>
          </p:nvPr>
        </p:nvSpPr>
        <p:spPr>
          <a:xfrm>
            <a:off x="3879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g38c46c67b01_0_223"/>
          <p:cNvSpPr txBox="1"/>
          <p:nvPr>
            <p:ph idx="1" type="body"/>
          </p:nvPr>
        </p:nvSpPr>
        <p:spPr>
          <a:xfrm>
            <a:off x="387900" y="2125367"/>
            <a:ext cx="2808000" cy="357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g38c46c67b01_0_22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8c46c67b01_0_228"/>
          <p:cNvSpPr txBox="1"/>
          <p:nvPr>
            <p:ph type="title"/>
          </p:nvPr>
        </p:nvSpPr>
        <p:spPr>
          <a:xfrm>
            <a:off x="490250" y="701800"/>
            <a:ext cx="56187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g38c46c67b01_0_22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8c46c67b01_0_231"/>
          <p:cNvSpPr/>
          <p:nvPr/>
        </p:nvSpPr>
        <p:spPr>
          <a:xfrm>
            <a:off x="4572000" y="-100"/>
            <a:ext cx="457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g38c46c67b01_0_231"/>
          <p:cNvCxnSpPr/>
          <p:nvPr/>
        </p:nvCxnSpPr>
        <p:spPr>
          <a:xfrm>
            <a:off x="5029675" y="5994004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g38c46c67b01_0_231"/>
          <p:cNvSpPr txBox="1"/>
          <p:nvPr>
            <p:ph type="title"/>
          </p:nvPr>
        </p:nvSpPr>
        <p:spPr>
          <a:xfrm>
            <a:off x="265500" y="1612100"/>
            <a:ext cx="4045200" cy="20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g38c46c67b01_0_231"/>
          <p:cNvSpPr txBox="1"/>
          <p:nvPr>
            <p:ph idx="1" type="subTitle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g38c46c67b01_0_231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g38c46c67b01_0_23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8c46c67b01_0_238"/>
          <p:cNvSpPr txBox="1"/>
          <p:nvPr>
            <p:ph idx="1" type="body"/>
          </p:nvPr>
        </p:nvSpPr>
        <p:spPr>
          <a:xfrm>
            <a:off x="319500" y="5644967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g38c46c67b01_0_23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8c46c67b01_0_194"/>
          <p:cNvSpPr txBox="1"/>
          <p:nvPr>
            <p:ph type="title"/>
          </p:nvPr>
        </p:nvSpPr>
        <p:spPr>
          <a:xfrm>
            <a:off x="387900" y="610700"/>
            <a:ext cx="8368200" cy="91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g38c46c67b01_0_194"/>
          <p:cNvSpPr txBox="1"/>
          <p:nvPr>
            <p:ph idx="1" type="body"/>
          </p:nvPr>
        </p:nvSpPr>
        <p:spPr>
          <a:xfrm>
            <a:off x="387900" y="1986432"/>
            <a:ext cx="8368200" cy="41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g38c46c67b01_0_19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"/>
          <p:cNvSpPr txBox="1"/>
          <p:nvPr>
            <p:ph type="ctrTitle"/>
          </p:nvPr>
        </p:nvSpPr>
        <p:spPr>
          <a:xfrm>
            <a:off x="1680302" y="1585234"/>
            <a:ext cx="5783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Balanced Scorecard Implementation for Ragland Department Store</a:t>
            </a:r>
            <a:endParaRPr/>
          </a:p>
        </p:txBody>
      </p:sp>
      <p:sp>
        <p:nvSpPr>
          <p:cNvPr id="70" name="Google Shape;70;p1"/>
          <p:cNvSpPr txBox="1"/>
          <p:nvPr>
            <p:ph idx="1" type="subTitle"/>
          </p:nvPr>
        </p:nvSpPr>
        <p:spPr>
          <a:xfrm>
            <a:off x="1680302" y="4065933"/>
            <a:ext cx="5783400" cy="12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888888"/>
                </a:solidFill>
              </a:rPr>
              <a:t>Natalia De Faria, Ojesvi Dogra, Roberta Bunemer Jafet</a:t>
            </a:r>
            <a:endParaRPr sz="1500">
              <a:solidFill>
                <a:srgbClr val="888888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888888"/>
                </a:solidFill>
              </a:rPr>
              <a:t>BUS7800 - Management Accounting</a:t>
            </a:r>
            <a:endParaRPr sz="1500">
              <a:solidFill>
                <a:srgbClr val="888888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888888"/>
                </a:solidFill>
              </a:rPr>
              <a:t>Dr. Stephen Weiss</a:t>
            </a:r>
            <a:endParaRPr sz="1500">
              <a:solidFill>
                <a:srgbClr val="888888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 sz="1500">
                <a:solidFill>
                  <a:srgbClr val="888888"/>
                </a:solidFill>
              </a:rPr>
              <a:t>October 18, 2025</a:t>
            </a:r>
            <a:endParaRPr sz="1500">
              <a:solidFill>
                <a:srgbClr val="888888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/>
          </a:p>
        </p:txBody>
      </p:sp>
      <p:sp>
        <p:nvSpPr>
          <p:cNvPr id="133" name="Google Shape;133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The Balanced Scorecard is a roadmap for renewal:</a:t>
            </a:r>
            <a:br>
              <a:rPr lang="en-US" sz="2000"/>
            </a:br>
            <a:r>
              <a:rPr lang="en-US" sz="2000"/>
              <a:t>• Combines financial outcomes with performance drivers.</a:t>
            </a:r>
            <a:br>
              <a:rPr lang="en-US" sz="2000"/>
            </a:br>
            <a:r>
              <a:rPr lang="en-US" sz="2000"/>
              <a:t>• Strengthens profitability, customer loyalty, operations, and employee growth.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8c46c67b01_0_25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/>
          </a:p>
        </p:txBody>
      </p:sp>
      <p:sp>
        <p:nvSpPr>
          <p:cNvPr id="140" name="Google Shape;140;g38c46c67b01_0_25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500"/>
              <a:t>Hoque, Z. (2014). 20 years of studies on the balanced scorecard: Trends, accomplishments, gaps and opportunities for future research. </a:t>
            </a:r>
            <a:r>
              <a:rPr i="1" lang="en-US" sz="1500"/>
              <a:t>The British Accounting Review, 46</a:t>
            </a:r>
            <a:r>
              <a:rPr lang="en-US" sz="1500"/>
              <a:t>(1), 33–59. https://doi.org/10.1016/j.bar.2013.10.003</a:t>
            </a:r>
            <a:endParaRPr sz="1500"/>
          </a:p>
          <a:p>
            <a:pPr indent="45720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500"/>
              <a:t>Kaplan, R. S., &amp; Norton, D. P. (1992). The balanced scorecard: Measures that drive performance. </a:t>
            </a:r>
            <a:r>
              <a:rPr i="1" lang="en-US" sz="1500"/>
              <a:t>Harvard Business Review, 70</a:t>
            </a:r>
            <a:r>
              <a:rPr lang="en-US" sz="1500"/>
              <a:t>(1), 71–79.</a:t>
            </a:r>
            <a:endParaRPr sz="1500"/>
          </a:p>
          <a:p>
            <a:pPr indent="45720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500"/>
              <a:t>Kaplan, R. S., &amp; Norton, D. P. (1996). </a:t>
            </a:r>
            <a:r>
              <a:rPr i="1" lang="en-US" sz="1500"/>
              <a:t>The balanced scorecard: Translating strategy into action.</a:t>
            </a:r>
            <a:r>
              <a:rPr lang="en-US" sz="1500"/>
              <a:t> Harvard Business School Press.</a:t>
            </a:r>
            <a:endParaRPr sz="1500"/>
          </a:p>
          <a:p>
            <a:pPr indent="45720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500"/>
              <a:t>Kaplan, R. S., &amp; Norton, D. P. (2004). Strategy maps: Converting intangible assets into tangible outcomes. </a:t>
            </a:r>
            <a:r>
              <a:rPr i="1" lang="en-US" sz="1500"/>
              <a:t>Harvard Business School Press.</a:t>
            </a:r>
            <a:endParaRPr sz="1500"/>
          </a:p>
          <a:p>
            <a:pPr indent="0" lvl="0" marL="3429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Ragland’s Current Situation</a:t>
            </a:r>
            <a:endParaRPr/>
          </a:p>
        </p:txBody>
      </p:sp>
      <p:sp>
        <p:nvSpPr>
          <p:cNvPr id="77" name="Google Shape;7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• Ragland has long been profitable but faces competition from national chains.</a:t>
            </a:r>
            <a:br>
              <a:rPr lang="en-US" sz="2000"/>
            </a:br>
            <a:r>
              <a:rPr lang="en-US" sz="2000"/>
              <a:t>• Profitability has declined due to competitors with lower prices and broader selection.</a:t>
            </a:r>
            <a:br>
              <a:rPr lang="en-US" sz="2000"/>
            </a:br>
            <a:r>
              <a:rPr lang="en-US" sz="2000"/>
              <a:t>• A downtown revitalization effort is underway, offering new opportunities.</a:t>
            </a:r>
            <a:br>
              <a:rPr lang="en-US" sz="2000"/>
            </a:br>
            <a:r>
              <a:rPr lang="en-US" sz="2000"/>
              <a:t>• Management is optimistic but needs a structured performance framework.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the Balanced Scorecard?</a:t>
            </a:r>
            <a:endParaRPr/>
          </a:p>
        </p:txBody>
      </p:sp>
      <p:sp>
        <p:nvSpPr>
          <p:cNvPr id="84" name="Google Shape;84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•</a:t>
            </a:r>
            <a:r>
              <a:rPr lang="en-US" sz="2000"/>
              <a:t> Developed by Kaplan &amp; Norton (1992).</a:t>
            </a:r>
            <a:br>
              <a:rPr lang="en-US" sz="2000"/>
            </a:br>
            <a:r>
              <a:rPr lang="en-US" sz="2000"/>
              <a:t>• Balances financial and non-financial measures.</a:t>
            </a:r>
            <a:br>
              <a:rPr lang="en-US" sz="2000"/>
            </a:br>
            <a:r>
              <a:rPr lang="en-US" sz="2000"/>
              <a:t>• Links strategy with daily operations and activities.</a:t>
            </a:r>
            <a:br>
              <a:rPr lang="en-US" sz="2000"/>
            </a:br>
            <a:r>
              <a:rPr lang="en-US" sz="2000"/>
              <a:t>• Provides a holistic view across four perspectives.</a:t>
            </a:r>
            <a:br>
              <a:rPr lang="en-US" sz="2000"/>
            </a:br>
            <a:r>
              <a:rPr lang="en-US" sz="2000"/>
              <a:t>• Research shows improved alignment, communication, and decision-making (Hoque, 2014).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Balanced Scorecard Framework</a:t>
            </a:r>
            <a:endParaRPr/>
          </a:p>
        </p:txBody>
      </p:sp>
      <p:sp>
        <p:nvSpPr>
          <p:cNvPr id="91" name="Google Shape;91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The framework consists of four perspectives:</a:t>
            </a:r>
            <a:br>
              <a:rPr lang="en-US" sz="2000"/>
            </a:br>
            <a:r>
              <a:rPr lang="en-US" sz="2000"/>
              <a:t>• Financial - profitability and efficiency.</a:t>
            </a:r>
            <a:br>
              <a:rPr lang="en-US" sz="2000"/>
            </a:br>
            <a:r>
              <a:rPr lang="en-US" sz="2000"/>
              <a:t>• Customer - loyalty and satisfaction.</a:t>
            </a:r>
            <a:br>
              <a:rPr lang="en-US" sz="2000"/>
            </a:br>
            <a:r>
              <a:rPr lang="en-US" sz="2000"/>
              <a:t>• Internal Business Processes - operational excellence.</a:t>
            </a:r>
            <a:br>
              <a:rPr lang="en-US" sz="2000"/>
            </a:br>
            <a:r>
              <a:rPr lang="en-US" sz="2000"/>
              <a:t>• Learning &amp; Growth - employee skills and engagement.</a:t>
            </a:r>
            <a:br>
              <a:rPr lang="en-US" sz="2000"/>
            </a:br>
            <a:br>
              <a:rPr lang="en-US" sz="2000"/>
            </a:br>
            <a:r>
              <a:rPr lang="en-US" sz="2000"/>
              <a:t>All perspectives are linked in a cause-and-effect chain.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Financial Perspective</a:t>
            </a:r>
            <a:endParaRPr/>
          </a:p>
        </p:txBody>
      </p:sp>
      <p:sp>
        <p:nvSpPr>
          <p:cNvPr id="98" name="Google Shape;98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Measures:</a:t>
            </a:r>
            <a:br>
              <a:rPr lang="en-US" sz="2000"/>
            </a:br>
            <a:r>
              <a:rPr lang="en-US" sz="2000"/>
              <a:t>• Net profit margin (↑)</a:t>
            </a:r>
            <a:br>
              <a:rPr lang="en-US" sz="2000"/>
            </a:br>
            <a:r>
              <a:rPr lang="en-US" sz="2000"/>
              <a:t>• Same-store sales growth (↑)</a:t>
            </a:r>
            <a:br>
              <a:rPr lang="en-US" sz="2000"/>
            </a:br>
            <a:r>
              <a:rPr lang="en-US" sz="2000"/>
              <a:t>• Inventory turnover (↑)</a:t>
            </a:r>
            <a:br>
              <a:rPr lang="en-US" sz="2000"/>
            </a:br>
            <a:r>
              <a:rPr lang="en-US" sz="2000"/>
              <a:t>• Operating expenses as % of sales (↓)</a:t>
            </a:r>
            <a:br>
              <a:rPr lang="en-US" sz="2000"/>
            </a:br>
            <a:br>
              <a:rPr lang="en-US" sz="2000"/>
            </a:br>
            <a:r>
              <a:rPr lang="en-US" sz="2000"/>
              <a:t>Why it matters: Ensures profitability, stability, and efficiency while adapting to competition.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Customer Perspective</a:t>
            </a:r>
            <a:endParaRPr/>
          </a:p>
        </p:txBody>
      </p:sp>
      <p:sp>
        <p:nvSpPr>
          <p:cNvPr id="105" name="Google Shape;10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Measures:</a:t>
            </a:r>
            <a:br>
              <a:rPr lang="en-US" sz="2000"/>
            </a:br>
            <a:r>
              <a:rPr lang="en-US" sz="2000"/>
              <a:t>• Customer satisfaction index (↑)</a:t>
            </a:r>
            <a:br>
              <a:rPr lang="en-US" sz="2000"/>
            </a:br>
            <a:r>
              <a:rPr lang="en-US" sz="2000"/>
              <a:t>• Customer retention rate (↑)</a:t>
            </a:r>
            <a:br>
              <a:rPr lang="en-US" sz="2000"/>
            </a:br>
            <a:r>
              <a:rPr lang="en-US" sz="2000"/>
              <a:t>• New customer acquisition (↑)</a:t>
            </a:r>
            <a:br>
              <a:rPr lang="en-US" sz="2000"/>
            </a:br>
            <a:r>
              <a:rPr lang="en-US" sz="2000"/>
              <a:t>• Average transaction value (↑)</a:t>
            </a:r>
            <a:br>
              <a:rPr lang="en-US" sz="2000"/>
            </a:br>
            <a:br>
              <a:rPr lang="en-US" sz="2000"/>
            </a:br>
            <a:r>
              <a:rPr lang="en-US" sz="2000"/>
              <a:t>Why it matters: Demonstrates loyalty, growth, and increased value per customer visit.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Internal Business Process Perspective</a:t>
            </a:r>
            <a:endParaRPr/>
          </a:p>
        </p:txBody>
      </p:sp>
      <p:sp>
        <p:nvSpPr>
          <p:cNvPr id="112" name="Google Shape;112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Measures:</a:t>
            </a:r>
            <a:br>
              <a:rPr lang="en-US" sz="2000"/>
            </a:br>
            <a:r>
              <a:rPr lang="en-US" sz="2000"/>
              <a:t>• Checkout wait time (↓)</a:t>
            </a:r>
            <a:br>
              <a:rPr lang="en-US" sz="2000"/>
            </a:br>
            <a:r>
              <a:rPr lang="en-US" sz="2000"/>
              <a:t>• Stockout frequency (↓)</a:t>
            </a:r>
            <a:br>
              <a:rPr lang="en-US" sz="2000"/>
            </a:br>
            <a:r>
              <a:rPr lang="en-US" sz="2000"/>
              <a:t>• Number of local partnerships (↑)</a:t>
            </a:r>
            <a:br>
              <a:rPr lang="en-US" sz="2000"/>
            </a:br>
            <a:r>
              <a:rPr lang="en-US" sz="2000"/>
              <a:t>• Returns rate (↓)</a:t>
            </a:r>
            <a:br>
              <a:rPr lang="en-US" sz="2000"/>
            </a:br>
            <a:br>
              <a:rPr lang="en-US" sz="2000"/>
            </a:br>
            <a:r>
              <a:rPr lang="en-US" sz="2000"/>
              <a:t>Why it matters: Strong processes improve the shopping experience and strengthen community ties.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&amp; Growth Perspective</a:t>
            </a:r>
            <a:endParaRPr/>
          </a:p>
        </p:txBody>
      </p:sp>
      <p:sp>
        <p:nvSpPr>
          <p:cNvPr id="119" name="Google Shape;1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Measures:</a:t>
            </a:r>
            <a:br>
              <a:rPr lang="en-US" sz="2000"/>
            </a:br>
            <a:r>
              <a:rPr lang="en-US" sz="2000"/>
              <a:t>• Employee training hours (↑)</a:t>
            </a:r>
            <a:br>
              <a:rPr lang="en-US" sz="2000"/>
            </a:br>
            <a:r>
              <a:rPr lang="en-US" sz="2000"/>
              <a:t>• Engagement survey scores (↑)</a:t>
            </a:r>
            <a:br>
              <a:rPr lang="en-US" sz="2000"/>
            </a:br>
            <a:r>
              <a:rPr lang="en-US" sz="2000"/>
              <a:t>• Staff turnover rate (↓)</a:t>
            </a:r>
            <a:br>
              <a:rPr lang="en-US" sz="2000"/>
            </a:br>
            <a:r>
              <a:rPr lang="en-US" sz="2000"/>
              <a:t>• Suggestion program participation (↑)</a:t>
            </a:r>
            <a:br>
              <a:rPr lang="en-US" sz="2000"/>
            </a:br>
            <a:br>
              <a:rPr lang="en-US" sz="2000"/>
            </a:br>
            <a:r>
              <a:rPr lang="en-US" sz="2000"/>
              <a:t>Why it matters: Builds skills, retains talent, and fosters innovation.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Steps for Management</a:t>
            </a:r>
            <a:endParaRPr/>
          </a:p>
        </p:txBody>
      </p:sp>
      <p:sp>
        <p:nvSpPr>
          <p:cNvPr id="126" name="Google Shape;126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1200"/>
              </a:spcAft>
              <a:buNone/>
            </a:pPr>
            <a:r>
              <a:rPr lang="en-US" sz="2000"/>
              <a:t>•</a:t>
            </a:r>
            <a:r>
              <a:rPr lang="en-US" sz="2000"/>
              <a:t> After 1 year, some measures may improve faster than others.</a:t>
            </a:r>
            <a:br>
              <a:rPr lang="en-US" sz="2000"/>
            </a:br>
            <a:r>
              <a:rPr lang="en-US" sz="2000"/>
              <a:t>• Use results diagnostically rather than as failure.</a:t>
            </a:r>
            <a:br>
              <a:rPr lang="en-US" sz="2000"/>
            </a:br>
            <a:r>
              <a:rPr lang="en-US" sz="2000"/>
              <a:t>• Adjust strategies and initiatives as needed.</a:t>
            </a:r>
            <a:br>
              <a:rPr lang="en-US" sz="2000"/>
            </a:br>
            <a:r>
              <a:rPr lang="en-US" sz="2000"/>
              <a:t>• Revisit cause-and-effect assumptions.</a:t>
            </a:r>
            <a:br>
              <a:rPr lang="en-US" sz="2000"/>
            </a:br>
            <a:r>
              <a:rPr lang="en-US" sz="2000"/>
              <a:t>• Maintain open communication with staff and customers.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