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335" r:id="rId5"/>
    <p:sldId id="336" r:id="rId6"/>
    <p:sldId id="339" r:id="rId7"/>
    <p:sldId id="350" r:id="rId8"/>
    <p:sldId id="349" r:id="rId9"/>
    <p:sldId id="348" r:id="rId10"/>
    <p:sldId id="340" r:id="rId11"/>
    <p:sldId id="352" r:id="rId12"/>
    <p:sldId id="341" r:id="rId13"/>
    <p:sldId id="359" r:id="rId14"/>
    <p:sldId id="353" r:id="rId15"/>
    <p:sldId id="342" r:id="rId16"/>
    <p:sldId id="354" r:id="rId17"/>
    <p:sldId id="355" r:id="rId18"/>
    <p:sldId id="357" r:id="rId19"/>
    <p:sldId id="356" r:id="rId20"/>
    <p:sldId id="358" r:id="rId21"/>
    <p:sldId id="345" r:id="rId22"/>
    <p:sldId id="360" r:id="rId23"/>
    <p:sldId id="34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A7BFA-42BA-73CB-DF10-9A4D7D79745C}" v="12" dt="2024-12-16T04:11:58.509"/>
    <p1510:client id="{3C83B19C-DB04-4358-A8D9-F904662E381D}" v="65" dt="2024-12-16T03:42:37.33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105" d="100"/>
          <a:sy n="105" d="100"/>
        </p:scale>
        <p:origin x="834" y="114"/>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jesvi Dogra" userId="0887441fdd170230" providerId="LiveId" clId="{3C83B19C-DB04-4358-A8D9-F904662E381D}"/>
    <pc:docChg chg="undo redo custSel addSld delSld modSld">
      <pc:chgData name="Ojesvi Dogra" userId="0887441fdd170230" providerId="LiveId" clId="{3C83B19C-DB04-4358-A8D9-F904662E381D}" dt="2024-12-16T03:52:34.729" v="2059" actId="20577"/>
      <pc:docMkLst>
        <pc:docMk/>
      </pc:docMkLst>
      <pc:sldChg chg="addSp modSp mod">
        <pc:chgData name="Ojesvi Dogra" userId="0887441fdd170230" providerId="LiveId" clId="{3C83B19C-DB04-4358-A8D9-F904662E381D}" dt="2024-12-16T03:41:11.520" v="1906" actId="20577"/>
        <pc:sldMkLst>
          <pc:docMk/>
          <pc:sldMk cId="954410245" sldId="335"/>
        </pc:sldMkLst>
        <pc:spChg chg="add mod">
          <ac:chgData name="Ojesvi Dogra" userId="0887441fdd170230" providerId="LiveId" clId="{3C83B19C-DB04-4358-A8D9-F904662E381D}" dt="2024-12-16T03:40:58.407" v="1881" actId="20577"/>
          <ac:spMkLst>
            <pc:docMk/>
            <pc:sldMk cId="954410245" sldId="335"/>
            <ac:spMk id="2" creationId="{2A386AFB-A77C-1D38-DF41-992414D669FA}"/>
          </ac:spMkLst>
        </pc:spChg>
        <pc:spChg chg="mod">
          <ac:chgData name="Ojesvi Dogra" userId="0887441fdd170230" providerId="LiveId" clId="{3C83B19C-DB04-4358-A8D9-F904662E381D}" dt="2024-12-16T03:41:11.520" v="1906" actId="20577"/>
          <ac:spMkLst>
            <pc:docMk/>
            <pc:sldMk cId="954410245" sldId="335"/>
            <ac:spMk id="3" creationId="{2BE0BCE3-7A85-71CE-E027-A8E454AF1454}"/>
          </ac:spMkLst>
        </pc:spChg>
      </pc:sldChg>
      <pc:sldChg chg="modSp mod">
        <pc:chgData name="Ojesvi Dogra" userId="0887441fdd170230" providerId="LiveId" clId="{3C83B19C-DB04-4358-A8D9-F904662E381D}" dt="2024-12-16T02:44:10.495" v="290" actId="6549"/>
        <pc:sldMkLst>
          <pc:docMk/>
          <pc:sldMk cId="582749365" sldId="336"/>
        </pc:sldMkLst>
        <pc:spChg chg="mod">
          <ac:chgData name="Ojesvi Dogra" userId="0887441fdd170230" providerId="LiveId" clId="{3C83B19C-DB04-4358-A8D9-F904662E381D}" dt="2024-12-16T02:44:10.495" v="290" actId="6549"/>
          <ac:spMkLst>
            <pc:docMk/>
            <pc:sldMk cId="582749365" sldId="336"/>
            <ac:spMk id="7" creationId="{70B4EC43-20C2-1DA5-646B-B8D26CF7D003}"/>
          </ac:spMkLst>
        </pc:spChg>
      </pc:sldChg>
      <pc:sldChg chg="del">
        <pc:chgData name="Ojesvi Dogra" userId="0887441fdd170230" providerId="LiveId" clId="{3C83B19C-DB04-4358-A8D9-F904662E381D}" dt="2024-12-16T02:33:51.936" v="156" actId="47"/>
        <pc:sldMkLst>
          <pc:docMk/>
          <pc:sldMk cId="3786907341" sldId="337"/>
        </pc:sldMkLst>
      </pc:sldChg>
      <pc:sldChg chg="del">
        <pc:chgData name="Ojesvi Dogra" userId="0887441fdd170230" providerId="LiveId" clId="{3C83B19C-DB04-4358-A8D9-F904662E381D}" dt="2024-12-16T02:33:52.844" v="157" actId="47"/>
        <pc:sldMkLst>
          <pc:docMk/>
          <pc:sldMk cId="3590816519" sldId="338"/>
        </pc:sldMkLst>
      </pc:sldChg>
      <pc:sldChg chg="addSp delSp modSp mod modClrScheme chgLayout">
        <pc:chgData name="Ojesvi Dogra" userId="0887441fdd170230" providerId="LiveId" clId="{3C83B19C-DB04-4358-A8D9-F904662E381D}" dt="2024-12-16T02:52:31.679" v="451" actId="27636"/>
        <pc:sldMkLst>
          <pc:docMk/>
          <pc:sldMk cId="2099008355" sldId="339"/>
        </pc:sldMkLst>
        <pc:spChg chg="mod ord">
          <ac:chgData name="Ojesvi Dogra" userId="0887441fdd170230" providerId="LiveId" clId="{3C83B19C-DB04-4358-A8D9-F904662E381D}" dt="2024-12-16T02:34:19.121" v="160" actId="700"/>
          <ac:spMkLst>
            <pc:docMk/>
            <pc:sldMk cId="2099008355" sldId="339"/>
            <ac:spMk id="2" creationId="{C05D45BD-5B25-B32E-F712-18F18E7168E7}"/>
          </ac:spMkLst>
        </pc:spChg>
        <pc:spChg chg="mod ord">
          <ac:chgData name="Ojesvi Dogra" userId="0887441fdd170230" providerId="LiveId" clId="{3C83B19C-DB04-4358-A8D9-F904662E381D}" dt="2024-12-16T02:34:19.121" v="160" actId="700"/>
          <ac:spMkLst>
            <pc:docMk/>
            <pc:sldMk cId="2099008355" sldId="339"/>
            <ac:spMk id="3" creationId="{95D7C9F2-EB2A-D57B-0D06-69B87C19A3A9}"/>
          </ac:spMkLst>
        </pc:spChg>
        <pc:spChg chg="mod ord">
          <ac:chgData name="Ojesvi Dogra" userId="0887441fdd170230" providerId="LiveId" clId="{3C83B19C-DB04-4358-A8D9-F904662E381D}" dt="2024-12-16T02:52:31.679" v="451" actId="27636"/>
          <ac:spMkLst>
            <pc:docMk/>
            <pc:sldMk cId="2099008355" sldId="339"/>
            <ac:spMk id="4" creationId="{B931AA74-1B85-8980-9816-4DAB721C1BE4}"/>
          </ac:spMkLst>
        </pc:spChg>
        <pc:spChg chg="add del mod ord">
          <ac:chgData name="Ojesvi Dogra" userId="0887441fdd170230" providerId="LiveId" clId="{3C83B19C-DB04-4358-A8D9-F904662E381D}" dt="2024-12-16T02:34:33.661" v="162"/>
          <ac:spMkLst>
            <pc:docMk/>
            <pc:sldMk cId="2099008355" sldId="339"/>
            <ac:spMk id="5" creationId="{86F945BF-745F-288A-B79A-CD91AF0C7E6A}"/>
          </ac:spMkLst>
        </pc:spChg>
        <pc:spChg chg="add del mod">
          <ac:chgData name="Ojesvi Dogra" userId="0887441fdd170230" providerId="LiveId" clId="{3C83B19C-DB04-4358-A8D9-F904662E381D}" dt="2024-12-16T02:34:56.912" v="165"/>
          <ac:spMkLst>
            <pc:docMk/>
            <pc:sldMk cId="2099008355" sldId="339"/>
            <ac:spMk id="10" creationId="{DFD0574C-10D8-2BD0-21EE-B511E9A71939}"/>
          </ac:spMkLst>
        </pc:spChg>
        <pc:spChg chg="add del mod">
          <ac:chgData name="Ojesvi Dogra" userId="0887441fdd170230" providerId="LiveId" clId="{3C83B19C-DB04-4358-A8D9-F904662E381D}" dt="2024-12-16T02:35:54.362" v="229" actId="478"/>
          <ac:spMkLst>
            <pc:docMk/>
            <pc:sldMk cId="2099008355" sldId="339"/>
            <ac:spMk id="12" creationId="{CBEA94DA-CBEC-3852-A185-13EF6369B1C8}"/>
          </ac:spMkLst>
        </pc:spChg>
        <pc:spChg chg="add mod">
          <ac:chgData name="Ojesvi Dogra" userId="0887441fdd170230" providerId="LiveId" clId="{3C83B19C-DB04-4358-A8D9-F904662E381D}" dt="2024-12-16T02:35:18.488" v="172"/>
          <ac:spMkLst>
            <pc:docMk/>
            <pc:sldMk cId="2099008355" sldId="339"/>
            <ac:spMk id="13" creationId="{DEEC8AC0-6E6B-A7EF-2D84-527C6C647B2A}"/>
          </ac:spMkLst>
        </pc:spChg>
        <pc:spChg chg="add">
          <ac:chgData name="Ojesvi Dogra" userId="0887441fdd170230" providerId="LiveId" clId="{3C83B19C-DB04-4358-A8D9-F904662E381D}" dt="2024-12-16T02:49:14.742" v="306"/>
          <ac:spMkLst>
            <pc:docMk/>
            <pc:sldMk cId="2099008355" sldId="339"/>
            <ac:spMk id="15" creationId="{FA0FA59D-3D5A-51C1-94AC-A8521233F66D}"/>
          </ac:spMkLst>
        </pc:spChg>
        <pc:graphicFrameChg chg="add del mod">
          <ac:chgData name="Ojesvi Dogra" userId="0887441fdd170230" providerId="LiveId" clId="{3C83B19C-DB04-4358-A8D9-F904662E381D}" dt="2024-12-16T02:34:50.465" v="164" actId="478"/>
          <ac:graphicFrameMkLst>
            <pc:docMk/>
            <pc:sldMk cId="2099008355" sldId="339"/>
            <ac:graphicFrameMk id="8" creationId="{BA504D1E-D75D-CE11-BB26-065E7047298E}"/>
          </ac:graphicFrameMkLst>
        </pc:graphicFrameChg>
        <pc:graphicFrameChg chg="add mod">
          <ac:chgData name="Ojesvi Dogra" userId="0887441fdd170230" providerId="LiveId" clId="{3C83B19C-DB04-4358-A8D9-F904662E381D}" dt="2024-12-16T02:35:56.832" v="230" actId="14100"/>
          <ac:graphicFrameMkLst>
            <pc:docMk/>
            <pc:sldMk cId="2099008355" sldId="339"/>
            <ac:graphicFrameMk id="11" creationId="{17B0E33A-77D4-CBD9-81A1-178E0C732D4C}"/>
          </ac:graphicFrameMkLst>
        </pc:graphicFrameChg>
        <pc:graphicFrameChg chg="add mod">
          <ac:chgData name="Ojesvi Dogra" userId="0887441fdd170230" providerId="LiveId" clId="{3C83B19C-DB04-4358-A8D9-F904662E381D}" dt="2024-12-16T02:35:44.928" v="210"/>
          <ac:graphicFrameMkLst>
            <pc:docMk/>
            <pc:sldMk cId="2099008355" sldId="339"/>
            <ac:graphicFrameMk id="14" creationId="{D0529C25-AA60-1BE7-45C5-31ED52197441}"/>
          </ac:graphicFrameMkLst>
        </pc:graphicFrameChg>
      </pc:sldChg>
      <pc:sldChg chg="delSp modSp mod">
        <pc:chgData name="Ojesvi Dogra" userId="0887441fdd170230" providerId="LiveId" clId="{3C83B19C-DB04-4358-A8D9-F904662E381D}" dt="2024-12-16T03:05:29.485" v="866" actId="478"/>
        <pc:sldMkLst>
          <pc:docMk/>
          <pc:sldMk cId="4043390973" sldId="340"/>
        </pc:sldMkLst>
        <pc:spChg chg="mod">
          <ac:chgData name="Ojesvi Dogra" userId="0887441fdd170230" providerId="LiveId" clId="{3C83B19C-DB04-4358-A8D9-F904662E381D}" dt="2024-12-16T02:38:01.728" v="239"/>
          <ac:spMkLst>
            <pc:docMk/>
            <pc:sldMk cId="4043390973" sldId="340"/>
            <ac:spMk id="2" creationId="{66FBF9F0-B02C-F479-3755-F41439C1E147}"/>
          </ac:spMkLst>
        </pc:spChg>
        <pc:spChg chg="del mod">
          <ac:chgData name="Ojesvi Dogra" userId="0887441fdd170230" providerId="LiveId" clId="{3C83B19C-DB04-4358-A8D9-F904662E381D}" dt="2024-12-16T03:05:29.485" v="866" actId="478"/>
          <ac:spMkLst>
            <pc:docMk/>
            <pc:sldMk cId="4043390973" sldId="340"/>
            <ac:spMk id="5" creationId="{CE3C8A46-D49C-FB70-9062-B672F2F7FB49}"/>
          </ac:spMkLst>
        </pc:spChg>
      </pc:sldChg>
      <pc:sldChg chg="addSp delSp modSp mod">
        <pc:chgData name="Ojesvi Dogra" userId="0887441fdd170230" providerId="LiveId" clId="{3C83B19C-DB04-4358-A8D9-F904662E381D}" dt="2024-12-16T03:38:50.639" v="1870" actId="14100"/>
        <pc:sldMkLst>
          <pc:docMk/>
          <pc:sldMk cId="1041471105" sldId="341"/>
        </pc:sldMkLst>
        <pc:spChg chg="mod">
          <ac:chgData name="Ojesvi Dogra" userId="0887441fdd170230" providerId="LiveId" clId="{3C83B19C-DB04-4358-A8D9-F904662E381D}" dt="2024-12-16T03:32:53.657" v="1756" actId="20577"/>
          <ac:spMkLst>
            <pc:docMk/>
            <pc:sldMk cId="1041471105" sldId="341"/>
            <ac:spMk id="2" creationId="{F53F4228-0DC4-4119-B9C7-6C936C41E980}"/>
          </ac:spMkLst>
        </pc:spChg>
        <pc:spChg chg="mod">
          <ac:chgData name="Ojesvi Dogra" userId="0887441fdd170230" providerId="LiveId" clId="{3C83B19C-DB04-4358-A8D9-F904662E381D}" dt="2024-12-16T03:34:54.705" v="1774" actId="20577"/>
          <ac:spMkLst>
            <pc:docMk/>
            <pc:sldMk cId="1041471105" sldId="341"/>
            <ac:spMk id="4" creationId="{7658EE59-4D4C-0681-0DD3-18233C3F94A9}"/>
          </ac:spMkLst>
        </pc:spChg>
        <pc:spChg chg="del mod">
          <ac:chgData name="Ojesvi Dogra" userId="0887441fdd170230" providerId="LiveId" clId="{3C83B19C-DB04-4358-A8D9-F904662E381D}" dt="2024-12-16T02:38:24.537" v="241"/>
          <ac:spMkLst>
            <pc:docMk/>
            <pc:sldMk cId="1041471105" sldId="341"/>
            <ac:spMk id="5" creationId="{8E5B1204-B9F7-0D66-EBAA-9265C1E35527}"/>
          </ac:spMkLst>
        </pc:spChg>
        <pc:spChg chg="add del mod">
          <ac:chgData name="Ojesvi Dogra" userId="0887441fdd170230" providerId="LiveId" clId="{3C83B19C-DB04-4358-A8D9-F904662E381D}" dt="2024-12-16T02:42:40.630" v="278"/>
          <ac:spMkLst>
            <pc:docMk/>
            <pc:sldMk cId="1041471105" sldId="341"/>
            <ac:spMk id="9" creationId="{2CC86DE4-EC99-5CAE-1708-886077D45D46}"/>
          </ac:spMkLst>
        </pc:spChg>
        <pc:spChg chg="add del mod">
          <ac:chgData name="Ojesvi Dogra" userId="0887441fdd170230" providerId="LiveId" clId="{3C83B19C-DB04-4358-A8D9-F904662E381D}" dt="2024-12-16T03:38:41.770" v="1867"/>
          <ac:spMkLst>
            <pc:docMk/>
            <pc:sldMk cId="1041471105" sldId="341"/>
            <ac:spMk id="12" creationId="{90AFFAB3-F858-ABE5-D10B-F344E0C6F0FD}"/>
          </ac:spMkLst>
        </pc:spChg>
        <pc:graphicFrameChg chg="add del mod">
          <ac:chgData name="Ojesvi Dogra" userId="0887441fdd170230" providerId="LiveId" clId="{3C83B19C-DB04-4358-A8D9-F904662E381D}" dt="2024-12-16T02:42:39.046" v="276" actId="478"/>
          <ac:graphicFrameMkLst>
            <pc:docMk/>
            <pc:sldMk cId="1041471105" sldId="341"/>
            <ac:graphicFrameMk id="6" creationId="{C09B9E1B-CFD8-D6AC-FF33-FA983343DE47}"/>
          </ac:graphicFrameMkLst>
        </pc:graphicFrameChg>
        <pc:graphicFrameChg chg="add mod">
          <ac:chgData name="Ojesvi Dogra" userId="0887441fdd170230" providerId="LiveId" clId="{3C83B19C-DB04-4358-A8D9-F904662E381D}" dt="2024-12-16T02:42:20.550" v="275"/>
          <ac:graphicFrameMkLst>
            <pc:docMk/>
            <pc:sldMk cId="1041471105" sldId="341"/>
            <ac:graphicFrameMk id="7" creationId="{F3F25722-57F6-D53B-693F-23F4977405EC}"/>
          </ac:graphicFrameMkLst>
        </pc:graphicFrameChg>
        <pc:graphicFrameChg chg="add del mod">
          <ac:chgData name="Ojesvi Dogra" userId="0887441fdd170230" providerId="LiveId" clId="{3C83B19C-DB04-4358-A8D9-F904662E381D}" dt="2024-12-16T03:38:40.125" v="1866" actId="478"/>
          <ac:graphicFrameMkLst>
            <pc:docMk/>
            <pc:sldMk cId="1041471105" sldId="341"/>
            <ac:graphicFrameMk id="10" creationId="{F3F25722-57F6-D53B-693F-23F4977405EC}"/>
          </ac:graphicFrameMkLst>
        </pc:graphicFrameChg>
        <pc:graphicFrameChg chg="add mod">
          <ac:chgData name="Ojesvi Dogra" userId="0887441fdd170230" providerId="LiveId" clId="{3C83B19C-DB04-4358-A8D9-F904662E381D}" dt="2024-12-16T03:38:50.639" v="1870" actId="14100"/>
          <ac:graphicFrameMkLst>
            <pc:docMk/>
            <pc:sldMk cId="1041471105" sldId="341"/>
            <ac:graphicFrameMk id="13" creationId="{6852BCCB-7067-E306-779F-4409CF7E8FEF}"/>
          </ac:graphicFrameMkLst>
        </pc:graphicFrameChg>
      </pc:sldChg>
      <pc:sldChg chg="addSp delSp modSp mod">
        <pc:chgData name="Ojesvi Dogra" userId="0887441fdd170230" providerId="LiveId" clId="{3C83B19C-DB04-4358-A8D9-F904662E381D}" dt="2024-12-16T03:12:09.857" v="1001" actId="14100"/>
        <pc:sldMkLst>
          <pc:docMk/>
          <pc:sldMk cId="812209034" sldId="342"/>
        </pc:sldMkLst>
        <pc:spChg chg="mod">
          <ac:chgData name="Ojesvi Dogra" userId="0887441fdd170230" providerId="LiveId" clId="{3C83B19C-DB04-4358-A8D9-F904662E381D}" dt="2024-12-16T03:12:09.857" v="1001" actId="14100"/>
          <ac:spMkLst>
            <pc:docMk/>
            <pc:sldMk cId="812209034" sldId="342"/>
            <ac:spMk id="4" creationId="{8D97CD95-A6D1-C7C3-F7D9-C0AB6438B279}"/>
          </ac:spMkLst>
        </pc:spChg>
        <pc:spChg chg="add">
          <ac:chgData name="Ojesvi Dogra" userId="0887441fdd170230" providerId="LiveId" clId="{3C83B19C-DB04-4358-A8D9-F904662E381D}" dt="2024-12-16T03:10:39.217" v="929"/>
          <ac:spMkLst>
            <pc:docMk/>
            <pc:sldMk cId="812209034" sldId="342"/>
            <ac:spMk id="5" creationId="{215F381A-13B0-1D11-184F-3AFB644D899D}"/>
          </ac:spMkLst>
        </pc:spChg>
        <pc:spChg chg="mod">
          <ac:chgData name="Ojesvi Dogra" userId="0887441fdd170230" providerId="LiveId" clId="{3C83B19C-DB04-4358-A8D9-F904662E381D}" dt="2024-12-16T03:09:54.613" v="914" actId="20577"/>
          <ac:spMkLst>
            <pc:docMk/>
            <pc:sldMk cId="812209034" sldId="342"/>
            <ac:spMk id="8" creationId="{03CA8C54-30A3-3553-626E-52909A83C86B}"/>
          </ac:spMkLst>
        </pc:spChg>
        <pc:spChg chg="del mod">
          <ac:chgData name="Ojesvi Dogra" userId="0887441fdd170230" providerId="LiveId" clId="{3C83B19C-DB04-4358-A8D9-F904662E381D}" dt="2024-12-16T02:40:34.486" v="258"/>
          <ac:spMkLst>
            <pc:docMk/>
            <pc:sldMk cId="812209034" sldId="342"/>
            <ac:spMk id="9" creationId="{57454D1F-D2CD-3356-639E-75B37DE30F1F}"/>
          </ac:spMkLst>
        </pc:spChg>
        <pc:graphicFrameChg chg="add mod">
          <ac:chgData name="Ojesvi Dogra" userId="0887441fdd170230" providerId="LiveId" clId="{3C83B19C-DB04-4358-A8D9-F904662E381D}" dt="2024-12-16T02:40:34.486" v="258"/>
          <ac:graphicFrameMkLst>
            <pc:docMk/>
            <pc:sldMk cId="812209034" sldId="342"/>
            <ac:graphicFrameMk id="2" creationId="{A6BA8A99-3364-B518-0586-497229750FA3}"/>
          </ac:graphicFrameMkLst>
        </pc:graphicFrameChg>
      </pc:sldChg>
      <pc:sldChg chg="del">
        <pc:chgData name="Ojesvi Dogra" userId="0887441fdd170230" providerId="LiveId" clId="{3C83B19C-DB04-4358-A8D9-F904662E381D}" dt="2024-12-16T02:46:17.542" v="295" actId="47"/>
        <pc:sldMkLst>
          <pc:docMk/>
          <pc:sldMk cId="3813948168" sldId="343"/>
        </pc:sldMkLst>
      </pc:sldChg>
      <pc:sldChg chg="del">
        <pc:chgData name="Ojesvi Dogra" userId="0887441fdd170230" providerId="LiveId" clId="{3C83B19C-DB04-4358-A8D9-F904662E381D}" dt="2024-12-16T02:46:19.006" v="296" actId="47"/>
        <pc:sldMkLst>
          <pc:docMk/>
          <pc:sldMk cId="3119264358" sldId="344"/>
        </pc:sldMkLst>
      </pc:sldChg>
      <pc:sldChg chg="delSp modSp mod modClrScheme chgLayout">
        <pc:chgData name="Ojesvi Dogra" userId="0887441fdd170230" providerId="LiveId" clId="{3C83B19C-DB04-4358-A8D9-F904662E381D}" dt="2024-12-16T03:52:34.729" v="2059" actId="20577"/>
        <pc:sldMkLst>
          <pc:docMk/>
          <pc:sldMk cId="1684465119" sldId="345"/>
        </pc:sldMkLst>
        <pc:spChg chg="mod ord">
          <ac:chgData name="Ojesvi Dogra" userId="0887441fdd170230" providerId="LiveId" clId="{3C83B19C-DB04-4358-A8D9-F904662E381D}" dt="2024-12-16T03:49:27.633" v="1931"/>
          <ac:spMkLst>
            <pc:docMk/>
            <pc:sldMk cId="1684465119" sldId="345"/>
            <ac:spMk id="2" creationId="{A28186A1-11A8-21B1-B6A0-AA1A1DAA5A9A}"/>
          </ac:spMkLst>
        </pc:spChg>
        <pc:spChg chg="mod ord">
          <ac:chgData name="Ojesvi Dogra" userId="0887441fdd170230" providerId="LiveId" clId="{3C83B19C-DB04-4358-A8D9-F904662E381D}" dt="2024-12-16T03:49:04.037" v="1930" actId="700"/>
          <ac:spMkLst>
            <pc:docMk/>
            <pc:sldMk cId="1684465119" sldId="345"/>
            <ac:spMk id="3" creationId="{C5430536-D522-9F5E-B2C4-24F7C757082B}"/>
          </ac:spMkLst>
        </pc:spChg>
        <pc:spChg chg="mod ord">
          <ac:chgData name="Ojesvi Dogra" userId="0887441fdd170230" providerId="LiveId" clId="{3C83B19C-DB04-4358-A8D9-F904662E381D}" dt="2024-12-16T03:52:34.729" v="2059" actId="20577"/>
          <ac:spMkLst>
            <pc:docMk/>
            <pc:sldMk cId="1684465119" sldId="345"/>
            <ac:spMk id="5" creationId="{2726E51D-0E5E-98CC-19AE-F6AC7B00BF2E}"/>
          </ac:spMkLst>
        </pc:spChg>
        <pc:spChg chg="del mod ord">
          <ac:chgData name="Ojesvi Dogra" userId="0887441fdd170230" providerId="LiveId" clId="{3C83B19C-DB04-4358-A8D9-F904662E381D}" dt="2024-12-16T03:49:04.037" v="1930" actId="700"/>
          <ac:spMkLst>
            <pc:docMk/>
            <pc:sldMk cId="1684465119" sldId="345"/>
            <ac:spMk id="13" creationId="{A36326E3-7418-ADEF-0CFC-09C0C60DE169}"/>
          </ac:spMkLst>
        </pc:spChg>
      </pc:sldChg>
      <pc:sldChg chg="del">
        <pc:chgData name="Ojesvi Dogra" userId="0887441fdd170230" providerId="LiveId" clId="{3C83B19C-DB04-4358-A8D9-F904662E381D}" dt="2024-12-16T02:46:22.260" v="297" actId="47"/>
        <pc:sldMkLst>
          <pc:docMk/>
          <pc:sldMk cId="2981044871" sldId="346"/>
        </pc:sldMkLst>
      </pc:sldChg>
      <pc:sldChg chg="addSp delSp modSp mod">
        <pc:chgData name="Ojesvi Dogra" userId="0887441fdd170230" providerId="LiveId" clId="{3C83B19C-DB04-4358-A8D9-F904662E381D}" dt="2024-12-16T03:43:12.833" v="1928" actId="20577"/>
        <pc:sldMkLst>
          <pc:docMk/>
          <pc:sldMk cId="3493061142" sldId="347"/>
        </pc:sldMkLst>
        <pc:spChg chg="del">
          <ac:chgData name="Ojesvi Dogra" userId="0887441fdd170230" providerId="LiveId" clId="{3C83B19C-DB04-4358-A8D9-F904662E381D}" dt="2024-12-16T03:42:30.100" v="1908" actId="478"/>
          <ac:spMkLst>
            <pc:docMk/>
            <pc:sldMk cId="3493061142" sldId="347"/>
            <ac:spMk id="3" creationId="{1EC6DB3D-3AE2-9478-3245-FE2F98B96EC7}"/>
          </ac:spMkLst>
        </pc:spChg>
        <pc:spChg chg="add mod">
          <ac:chgData name="Ojesvi Dogra" userId="0887441fdd170230" providerId="LiveId" clId="{3C83B19C-DB04-4358-A8D9-F904662E381D}" dt="2024-12-16T03:43:12.833" v="1928" actId="20577"/>
          <ac:spMkLst>
            <pc:docMk/>
            <pc:sldMk cId="3493061142" sldId="347"/>
            <ac:spMk id="5" creationId="{AC9B3818-B3E3-BAC3-AC06-C3113D501287}"/>
          </ac:spMkLst>
        </pc:spChg>
      </pc:sldChg>
      <pc:sldChg chg="addSp delSp modSp new mod modClrScheme chgLayout">
        <pc:chgData name="Ojesvi Dogra" userId="0887441fdd170230" providerId="LiveId" clId="{3C83B19C-DB04-4358-A8D9-F904662E381D}" dt="2024-12-16T03:04:50.230" v="850" actId="12"/>
        <pc:sldMkLst>
          <pc:docMk/>
          <pc:sldMk cId="1678902080" sldId="348"/>
        </pc:sldMkLst>
        <pc:spChg chg="del mod ord">
          <ac:chgData name="Ojesvi Dogra" userId="0887441fdd170230" providerId="LiveId" clId="{3C83B19C-DB04-4358-A8D9-F904662E381D}" dt="2024-12-16T02:36:21.370" v="232" actId="700"/>
          <ac:spMkLst>
            <pc:docMk/>
            <pc:sldMk cId="1678902080" sldId="348"/>
            <ac:spMk id="2" creationId="{D0CF6153-7885-D40D-BC6F-36B556AD1E0A}"/>
          </ac:spMkLst>
        </pc:spChg>
        <pc:spChg chg="del mod ord">
          <ac:chgData name="Ojesvi Dogra" userId="0887441fdd170230" providerId="LiveId" clId="{3C83B19C-DB04-4358-A8D9-F904662E381D}" dt="2024-12-16T02:36:21.370" v="232" actId="700"/>
          <ac:spMkLst>
            <pc:docMk/>
            <pc:sldMk cId="1678902080" sldId="348"/>
            <ac:spMk id="3" creationId="{C7ED759C-E278-8693-469C-99FC87DFD6AA}"/>
          </ac:spMkLst>
        </pc:spChg>
        <pc:spChg chg="del mod ord">
          <ac:chgData name="Ojesvi Dogra" userId="0887441fdd170230" providerId="LiveId" clId="{3C83B19C-DB04-4358-A8D9-F904662E381D}" dt="2024-12-16T02:36:21.370" v="232" actId="700"/>
          <ac:spMkLst>
            <pc:docMk/>
            <pc:sldMk cId="1678902080" sldId="348"/>
            <ac:spMk id="4" creationId="{3CD5872C-187B-AB23-183F-5ACF2CB8D2B9}"/>
          </ac:spMkLst>
        </pc:spChg>
        <pc:spChg chg="mod ord">
          <ac:chgData name="Ojesvi Dogra" userId="0887441fdd170230" providerId="LiveId" clId="{3C83B19C-DB04-4358-A8D9-F904662E381D}" dt="2024-12-16T02:36:21.370" v="232" actId="700"/>
          <ac:spMkLst>
            <pc:docMk/>
            <pc:sldMk cId="1678902080" sldId="348"/>
            <ac:spMk id="5" creationId="{A9646F8B-C638-1C99-6617-5B513D342FE0}"/>
          </ac:spMkLst>
        </pc:spChg>
        <pc:spChg chg="add mod ord">
          <ac:chgData name="Ojesvi Dogra" userId="0887441fdd170230" providerId="LiveId" clId="{3C83B19C-DB04-4358-A8D9-F904662E381D}" dt="2024-12-16T03:04:36.101" v="849" actId="20577"/>
          <ac:spMkLst>
            <pc:docMk/>
            <pc:sldMk cId="1678902080" sldId="348"/>
            <ac:spMk id="6" creationId="{E28C7427-7A28-E1C2-8AAD-9DDAECDD67AF}"/>
          </ac:spMkLst>
        </pc:spChg>
        <pc:spChg chg="add mod ord">
          <ac:chgData name="Ojesvi Dogra" userId="0887441fdd170230" providerId="LiveId" clId="{3C83B19C-DB04-4358-A8D9-F904662E381D}" dt="2024-12-16T03:04:50.230" v="850" actId="12"/>
          <ac:spMkLst>
            <pc:docMk/>
            <pc:sldMk cId="1678902080" sldId="348"/>
            <ac:spMk id="7" creationId="{8AFF971F-6CFE-324C-6F48-C09B94B5D464}"/>
          </ac:spMkLst>
        </pc:spChg>
        <pc:spChg chg="add del mod ord">
          <ac:chgData name="Ojesvi Dogra" userId="0887441fdd170230" providerId="LiveId" clId="{3C83B19C-DB04-4358-A8D9-F904662E381D}" dt="2024-12-16T02:36:23.105" v="233"/>
          <ac:spMkLst>
            <pc:docMk/>
            <pc:sldMk cId="1678902080" sldId="348"/>
            <ac:spMk id="8" creationId="{93904C26-01BA-C28D-B1A5-BE10A3E15E6C}"/>
          </ac:spMkLst>
        </pc:spChg>
        <pc:graphicFrameChg chg="add mod">
          <ac:chgData name="Ojesvi Dogra" userId="0887441fdd170230" providerId="LiveId" clId="{3C83B19C-DB04-4358-A8D9-F904662E381D}" dt="2024-12-16T02:36:23.105" v="233"/>
          <ac:graphicFrameMkLst>
            <pc:docMk/>
            <pc:sldMk cId="1678902080" sldId="348"/>
            <ac:graphicFrameMk id="9" creationId="{D0529C25-AA60-1BE7-45C5-31ED52197441}"/>
          </ac:graphicFrameMkLst>
        </pc:graphicFrameChg>
      </pc:sldChg>
      <pc:sldChg chg="addSp delSp modSp add mod">
        <pc:chgData name="Ojesvi Dogra" userId="0887441fdd170230" providerId="LiveId" clId="{3C83B19C-DB04-4358-A8D9-F904662E381D}" dt="2024-12-16T03:05:12.129" v="862" actId="20577"/>
        <pc:sldMkLst>
          <pc:docMk/>
          <pc:sldMk cId="2682947754" sldId="349"/>
        </pc:sldMkLst>
        <pc:spChg chg="add del mod">
          <ac:chgData name="Ojesvi Dogra" userId="0887441fdd170230" providerId="LiveId" clId="{3C83B19C-DB04-4358-A8D9-F904662E381D}" dt="2024-12-16T02:37:20.205" v="236"/>
          <ac:spMkLst>
            <pc:docMk/>
            <pc:sldMk cId="2682947754" sldId="349"/>
            <ac:spMk id="3" creationId="{5E2F608B-CB9B-6A7E-8FB2-472734E91294}"/>
          </ac:spMkLst>
        </pc:spChg>
        <pc:spChg chg="mod">
          <ac:chgData name="Ojesvi Dogra" userId="0887441fdd170230" providerId="LiveId" clId="{3C83B19C-DB04-4358-A8D9-F904662E381D}" dt="2024-12-16T03:05:12.129" v="862" actId="20577"/>
          <ac:spMkLst>
            <pc:docMk/>
            <pc:sldMk cId="2682947754" sldId="349"/>
            <ac:spMk id="6" creationId="{B2400E33-E1F4-1D52-A93B-654245B86B6D}"/>
          </ac:spMkLst>
        </pc:spChg>
        <pc:spChg chg="mod">
          <ac:chgData name="Ojesvi Dogra" userId="0887441fdd170230" providerId="LiveId" clId="{3C83B19C-DB04-4358-A8D9-F904662E381D}" dt="2024-12-16T03:00:39.212" v="646" actId="12"/>
          <ac:spMkLst>
            <pc:docMk/>
            <pc:sldMk cId="2682947754" sldId="349"/>
            <ac:spMk id="7" creationId="{AD585CBD-B57E-0B50-F911-0B1CB2D23231}"/>
          </ac:spMkLst>
        </pc:spChg>
        <pc:graphicFrameChg chg="add mod">
          <ac:chgData name="Ojesvi Dogra" userId="0887441fdd170230" providerId="LiveId" clId="{3C83B19C-DB04-4358-A8D9-F904662E381D}" dt="2024-12-16T02:37:20.205" v="236"/>
          <ac:graphicFrameMkLst>
            <pc:docMk/>
            <pc:sldMk cId="2682947754" sldId="349"/>
            <ac:graphicFrameMk id="4" creationId="{3A9EFF51-FEAF-7CCC-B5DE-5425EBD9C8BE}"/>
          </ac:graphicFrameMkLst>
        </pc:graphicFrameChg>
        <pc:graphicFrameChg chg="del">
          <ac:chgData name="Ojesvi Dogra" userId="0887441fdd170230" providerId="LiveId" clId="{3C83B19C-DB04-4358-A8D9-F904662E381D}" dt="2024-12-16T02:37:13.870" v="235" actId="478"/>
          <ac:graphicFrameMkLst>
            <pc:docMk/>
            <pc:sldMk cId="2682947754" sldId="349"/>
            <ac:graphicFrameMk id="9" creationId="{B9475172-47C7-A6FE-4C2D-DE1737E81CC3}"/>
          </ac:graphicFrameMkLst>
        </pc:graphicFrameChg>
      </pc:sldChg>
      <pc:sldChg chg="addSp delSp modSp new mod">
        <pc:chgData name="Ojesvi Dogra" userId="0887441fdd170230" providerId="LiveId" clId="{3C83B19C-DB04-4358-A8D9-F904662E381D}" dt="2024-12-16T02:58:01.525" v="566" actId="20577"/>
        <pc:sldMkLst>
          <pc:docMk/>
          <pc:sldMk cId="922530610" sldId="350"/>
        </pc:sldMkLst>
        <pc:spChg chg="mod">
          <ac:chgData name="Ojesvi Dogra" userId="0887441fdd170230" providerId="LiveId" clId="{3C83B19C-DB04-4358-A8D9-F904662E381D}" dt="2024-12-16T02:53:00.349" v="473" actId="20577"/>
          <ac:spMkLst>
            <pc:docMk/>
            <pc:sldMk cId="922530610" sldId="350"/>
            <ac:spMk id="2" creationId="{247CE0AE-F66E-CCD6-D8D0-1432404A7B11}"/>
          </ac:spMkLst>
        </pc:spChg>
        <pc:spChg chg="del">
          <ac:chgData name="Ojesvi Dogra" userId="0887441fdd170230" providerId="LiveId" clId="{3C83B19C-DB04-4358-A8D9-F904662E381D}" dt="2024-12-16T02:37:39.480" v="238"/>
          <ac:spMkLst>
            <pc:docMk/>
            <pc:sldMk cId="922530610" sldId="350"/>
            <ac:spMk id="3" creationId="{76B98AF8-D619-8F31-76E4-37D2246F5463}"/>
          </ac:spMkLst>
        </pc:spChg>
        <pc:spChg chg="mod">
          <ac:chgData name="Ojesvi Dogra" userId="0887441fdd170230" providerId="LiveId" clId="{3C83B19C-DB04-4358-A8D9-F904662E381D}" dt="2024-12-16T02:58:01.525" v="566" actId="20577"/>
          <ac:spMkLst>
            <pc:docMk/>
            <pc:sldMk cId="922530610" sldId="350"/>
            <ac:spMk id="4" creationId="{2F1F52A1-89B7-0992-2CED-17E499AFBF06}"/>
          </ac:spMkLst>
        </pc:spChg>
        <pc:spChg chg="add">
          <ac:chgData name="Ojesvi Dogra" userId="0887441fdd170230" providerId="LiveId" clId="{3C83B19C-DB04-4358-A8D9-F904662E381D}" dt="2024-12-16T02:54:37.372" v="486"/>
          <ac:spMkLst>
            <pc:docMk/>
            <pc:sldMk cId="922530610" sldId="350"/>
            <ac:spMk id="7" creationId="{BAF6A3F4-96F3-A510-4CC5-C78A872ED899}"/>
          </ac:spMkLst>
        </pc:spChg>
        <pc:spChg chg="add">
          <ac:chgData name="Ojesvi Dogra" userId="0887441fdd170230" providerId="LiveId" clId="{3C83B19C-DB04-4358-A8D9-F904662E381D}" dt="2024-12-16T02:57:13.073" v="544"/>
          <ac:spMkLst>
            <pc:docMk/>
            <pc:sldMk cId="922530610" sldId="350"/>
            <ac:spMk id="8" creationId="{B6F8F191-705A-11B6-DB55-0EE1BD78F44A}"/>
          </ac:spMkLst>
        </pc:spChg>
        <pc:graphicFrameChg chg="add mod">
          <ac:chgData name="Ojesvi Dogra" userId="0887441fdd170230" providerId="LiveId" clId="{3C83B19C-DB04-4358-A8D9-F904662E381D}" dt="2024-12-16T02:37:39.480" v="238"/>
          <ac:graphicFrameMkLst>
            <pc:docMk/>
            <pc:sldMk cId="922530610" sldId="350"/>
            <ac:graphicFrameMk id="6" creationId="{BA504D1E-D75D-CE11-BB26-065E7047298E}"/>
          </ac:graphicFrameMkLst>
        </pc:graphicFrameChg>
      </pc:sldChg>
      <pc:sldChg chg="addSp delSp modSp new del mod modClrScheme chgLayout">
        <pc:chgData name="Ojesvi Dogra" userId="0887441fdd170230" providerId="LiveId" clId="{3C83B19C-DB04-4358-A8D9-F904662E381D}" dt="2024-12-16T03:38:54.852" v="1871" actId="2696"/>
        <pc:sldMkLst>
          <pc:docMk/>
          <pc:sldMk cId="2778881848" sldId="351"/>
        </pc:sldMkLst>
        <pc:spChg chg="del mod ord">
          <ac:chgData name="Ojesvi Dogra" userId="0887441fdd170230" providerId="LiveId" clId="{3C83B19C-DB04-4358-A8D9-F904662E381D}" dt="2024-12-16T02:38:53.854" v="248" actId="700"/>
          <ac:spMkLst>
            <pc:docMk/>
            <pc:sldMk cId="2778881848" sldId="351"/>
            <ac:spMk id="2" creationId="{B48A0679-072C-945A-194B-5EB4D90B9AFA}"/>
          </ac:spMkLst>
        </pc:spChg>
        <pc:spChg chg="del mod ord">
          <ac:chgData name="Ojesvi Dogra" userId="0887441fdd170230" providerId="LiveId" clId="{3C83B19C-DB04-4358-A8D9-F904662E381D}" dt="2024-12-16T02:38:53.854" v="248" actId="700"/>
          <ac:spMkLst>
            <pc:docMk/>
            <pc:sldMk cId="2778881848" sldId="351"/>
            <ac:spMk id="3" creationId="{D281C8E0-8140-71BB-5300-1CD95F3DCAC7}"/>
          </ac:spMkLst>
        </pc:spChg>
        <pc:spChg chg="del mod ord">
          <ac:chgData name="Ojesvi Dogra" userId="0887441fdd170230" providerId="LiveId" clId="{3C83B19C-DB04-4358-A8D9-F904662E381D}" dt="2024-12-16T02:38:53.854" v="248" actId="700"/>
          <ac:spMkLst>
            <pc:docMk/>
            <pc:sldMk cId="2778881848" sldId="351"/>
            <ac:spMk id="4" creationId="{444C462E-C266-E20C-2AD7-05C1BC06BA4B}"/>
          </ac:spMkLst>
        </pc:spChg>
        <pc:spChg chg="mod ord">
          <ac:chgData name="Ojesvi Dogra" userId="0887441fdd170230" providerId="LiveId" clId="{3C83B19C-DB04-4358-A8D9-F904662E381D}" dt="2024-12-16T02:38:53.854" v="248" actId="700"/>
          <ac:spMkLst>
            <pc:docMk/>
            <pc:sldMk cId="2778881848" sldId="351"/>
            <ac:spMk id="5" creationId="{98FCD57D-8D3B-3D90-459D-6C6BEDAA98A2}"/>
          </ac:spMkLst>
        </pc:spChg>
        <pc:spChg chg="add mod ord">
          <ac:chgData name="Ojesvi Dogra" userId="0887441fdd170230" providerId="LiveId" clId="{3C83B19C-DB04-4358-A8D9-F904662E381D}" dt="2024-12-16T02:38:53.854" v="248" actId="700"/>
          <ac:spMkLst>
            <pc:docMk/>
            <pc:sldMk cId="2778881848" sldId="351"/>
            <ac:spMk id="6" creationId="{6924B031-3417-A979-23AE-A9C957868291}"/>
          </ac:spMkLst>
        </pc:spChg>
        <pc:spChg chg="add mod ord">
          <ac:chgData name="Ojesvi Dogra" userId="0887441fdd170230" providerId="LiveId" clId="{3C83B19C-DB04-4358-A8D9-F904662E381D}" dt="2024-12-16T02:38:53.854" v="248" actId="700"/>
          <ac:spMkLst>
            <pc:docMk/>
            <pc:sldMk cId="2778881848" sldId="351"/>
            <ac:spMk id="7" creationId="{E3226C05-27F7-FACF-9D89-434052E9E67D}"/>
          </ac:spMkLst>
        </pc:spChg>
        <pc:spChg chg="add del mod ord">
          <ac:chgData name="Ojesvi Dogra" userId="0887441fdd170230" providerId="LiveId" clId="{3C83B19C-DB04-4358-A8D9-F904662E381D}" dt="2024-12-16T02:38:58.865" v="249"/>
          <ac:spMkLst>
            <pc:docMk/>
            <pc:sldMk cId="2778881848" sldId="351"/>
            <ac:spMk id="8" creationId="{3992379D-4095-11B3-BF62-A57CAF7417D7}"/>
          </ac:spMkLst>
        </pc:spChg>
        <pc:graphicFrameChg chg="add mod">
          <ac:chgData name="Ojesvi Dogra" userId="0887441fdd170230" providerId="LiveId" clId="{3C83B19C-DB04-4358-A8D9-F904662E381D}" dt="2024-12-16T02:39:01.253" v="250" actId="14100"/>
          <ac:graphicFrameMkLst>
            <pc:docMk/>
            <pc:sldMk cId="2778881848" sldId="351"/>
            <ac:graphicFrameMk id="9" creationId="{7B0EBF09-0A11-E5AB-ACED-897E8DD8DB42}"/>
          </ac:graphicFrameMkLst>
        </pc:graphicFrameChg>
      </pc:sldChg>
      <pc:sldChg chg="addSp delSp modSp add mod modClrScheme chgLayout">
        <pc:chgData name="Ojesvi Dogra" userId="0887441fdd170230" providerId="LiveId" clId="{3C83B19C-DB04-4358-A8D9-F904662E381D}" dt="2024-12-16T03:32:13.199" v="1741" actId="20577"/>
        <pc:sldMkLst>
          <pc:docMk/>
          <pc:sldMk cId="3334958179" sldId="352"/>
        </pc:sldMkLst>
        <pc:spChg chg="mod ord">
          <ac:chgData name="Ojesvi Dogra" userId="0887441fdd170230" providerId="LiveId" clId="{3C83B19C-DB04-4358-A8D9-F904662E381D}" dt="2024-12-16T03:29:22.808" v="1566"/>
          <ac:spMkLst>
            <pc:docMk/>
            <pc:sldMk cId="3334958179" sldId="352"/>
            <ac:spMk id="2" creationId="{C8EBB031-8410-DE2C-8362-AFA534BF184A}"/>
          </ac:spMkLst>
        </pc:spChg>
        <pc:spChg chg="mod ord">
          <ac:chgData name="Ojesvi Dogra" userId="0887441fdd170230" providerId="LiveId" clId="{3C83B19C-DB04-4358-A8D9-F904662E381D}" dt="2024-12-16T02:39:47.711" v="254" actId="700"/>
          <ac:spMkLst>
            <pc:docMk/>
            <pc:sldMk cId="3334958179" sldId="352"/>
            <ac:spMk id="3" creationId="{25F2DCFE-3942-890B-546E-8F72652FAA54}"/>
          </ac:spMkLst>
        </pc:spChg>
        <pc:spChg chg="mod ord">
          <ac:chgData name="Ojesvi Dogra" userId="0887441fdd170230" providerId="LiveId" clId="{3C83B19C-DB04-4358-A8D9-F904662E381D}" dt="2024-12-16T03:32:13.199" v="1741" actId="20577"/>
          <ac:spMkLst>
            <pc:docMk/>
            <pc:sldMk cId="3334958179" sldId="352"/>
            <ac:spMk id="4" creationId="{27F330DC-54C0-FEAF-0127-8EEF8D000EF0}"/>
          </ac:spMkLst>
        </pc:spChg>
        <pc:spChg chg="add del mod">
          <ac:chgData name="Ojesvi Dogra" userId="0887441fdd170230" providerId="LiveId" clId="{3C83B19C-DB04-4358-A8D9-F904662E381D}" dt="2024-12-16T02:39:42.717" v="253"/>
          <ac:spMkLst>
            <pc:docMk/>
            <pc:sldMk cId="3334958179" sldId="352"/>
            <ac:spMk id="7" creationId="{4FB252A4-59A7-8FDE-73F0-C05AB0001552}"/>
          </ac:spMkLst>
        </pc:spChg>
        <pc:spChg chg="add">
          <ac:chgData name="Ojesvi Dogra" userId="0887441fdd170230" providerId="LiveId" clId="{3C83B19C-DB04-4358-A8D9-F904662E381D}" dt="2024-12-16T03:30:03.256" v="1578"/>
          <ac:spMkLst>
            <pc:docMk/>
            <pc:sldMk cId="3334958179" sldId="352"/>
            <ac:spMk id="9" creationId="{83674F59-FAE0-13F6-F9F4-74BE07324C30}"/>
          </ac:spMkLst>
        </pc:spChg>
        <pc:graphicFrameChg chg="del">
          <ac:chgData name="Ojesvi Dogra" userId="0887441fdd170230" providerId="LiveId" clId="{3C83B19C-DB04-4358-A8D9-F904662E381D}" dt="2024-12-16T02:39:39.729" v="252" actId="478"/>
          <ac:graphicFrameMkLst>
            <pc:docMk/>
            <pc:sldMk cId="3334958179" sldId="352"/>
            <ac:graphicFrameMk id="6" creationId="{56A64B8F-0260-A74D-DF33-3841B0FCCE83}"/>
          </ac:graphicFrameMkLst>
        </pc:graphicFrameChg>
        <pc:graphicFrameChg chg="add mod ord">
          <ac:chgData name="Ojesvi Dogra" userId="0887441fdd170230" providerId="LiveId" clId="{3C83B19C-DB04-4358-A8D9-F904662E381D}" dt="2024-12-16T02:39:47.711" v="254" actId="700"/>
          <ac:graphicFrameMkLst>
            <pc:docMk/>
            <pc:sldMk cId="3334958179" sldId="352"/>
            <ac:graphicFrameMk id="8" creationId="{A6BA8A99-3364-B518-0586-497229750FA3}"/>
          </ac:graphicFrameMkLst>
        </pc:graphicFrameChg>
      </pc:sldChg>
      <pc:sldChg chg="addSp delSp modSp add mod">
        <pc:chgData name="Ojesvi Dogra" userId="0887441fdd170230" providerId="LiveId" clId="{3C83B19C-DB04-4358-A8D9-F904662E381D}" dt="2024-12-16T03:06:23.828" v="868" actId="478"/>
        <pc:sldMkLst>
          <pc:docMk/>
          <pc:sldMk cId="4002429094" sldId="353"/>
        </pc:sldMkLst>
        <pc:spChg chg="mod">
          <ac:chgData name="Ojesvi Dogra" userId="0887441fdd170230" providerId="LiveId" clId="{3C83B19C-DB04-4358-A8D9-F904662E381D}" dt="2024-12-16T02:40:22.858" v="256"/>
          <ac:spMkLst>
            <pc:docMk/>
            <pc:sldMk cId="4002429094" sldId="353"/>
            <ac:spMk id="2" creationId="{2B95485F-6471-7F96-CEB4-5A65F73E48DA}"/>
          </ac:spMkLst>
        </pc:spChg>
        <pc:spChg chg="add del mod">
          <ac:chgData name="Ojesvi Dogra" userId="0887441fdd170230" providerId="LiveId" clId="{3C83B19C-DB04-4358-A8D9-F904662E381D}" dt="2024-12-16T03:06:23.828" v="868" actId="478"/>
          <ac:spMkLst>
            <pc:docMk/>
            <pc:sldMk cId="4002429094" sldId="353"/>
            <ac:spMk id="4" creationId="{AA43DBE1-4A9C-EF4B-39FF-CC6C6038E14B}"/>
          </ac:spMkLst>
        </pc:spChg>
        <pc:spChg chg="del">
          <ac:chgData name="Ojesvi Dogra" userId="0887441fdd170230" providerId="LiveId" clId="{3C83B19C-DB04-4358-A8D9-F904662E381D}" dt="2024-12-16T03:06:20.775" v="867" actId="478"/>
          <ac:spMkLst>
            <pc:docMk/>
            <pc:sldMk cId="4002429094" sldId="353"/>
            <ac:spMk id="5" creationId="{01B1F756-0E24-2E04-C75B-2F1936E71474}"/>
          </ac:spMkLst>
        </pc:spChg>
      </pc:sldChg>
      <pc:sldChg chg="addSp delSp modSp new mod">
        <pc:chgData name="Ojesvi Dogra" userId="0887441fdd170230" providerId="LiveId" clId="{3C83B19C-DB04-4358-A8D9-F904662E381D}" dt="2024-12-16T03:14:05.189" v="1116" actId="12"/>
        <pc:sldMkLst>
          <pc:docMk/>
          <pc:sldMk cId="644770810" sldId="354"/>
        </pc:sldMkLst>
        <pc:spChg chg="mod">
          <ac:chgData name="Ojesvi Dogra" userId="0887441fdd170230" providerId="LiveId" clId="{3C83B19C-DB04-4358-A8D9-F904662E381D}" dt="2024-12-16T03:12:59.508" v="1025" actId="20577"/>
          <ac:spMkLst>
            <pc:docMk/>
            <pc:sldMk cId="644770810" sldId="354"/>
            <ac:spMk id="2" creationId="{FD359F9F-215C-2D9D-8C49-A2318B4BB633}"/>
          </ac:spMkLst>
        </pc:spChg>
        <pc:spChg chg="mod">
          <ac:chgData name="Ojesvi Dogra" userId="0887441fdd170230" providerId="LiveId" clId="{3C83B19C-DB04-4358-A8D9-F904662E381D}" dt="2024-12-16T03:14:05.189" v="1116" actId="12"/>
          <ac:spMkLst>
            <pc:docMk/>
            <pc:sldMk cId="644770810" sldId="354"/>
            <ac:spMk id="3" creationId="{E9294337-B460-A487-EB6E-1CFFEB1381C1}"/>
          </ac:spMkLst>
        </pc:spChg>
        <pc:spChg chg="del">
          <ac:chgData name="Ojesvi Dogra" userId="0887441fdd170230" providerId="LiveId" clId="{3C83B19C-DB04-4358-A8D9-F904662E381D}" dt="2024-12-16T02:40:43.937" v="260"/>
          <ac:spMkLst>
            <pc:docMk/>
            <pc:sldMk cId="644770810" sldId="354"/>
            <ac:spMk id="4" creationId="{1F5C57D7-871A-F0B0-160F-BC5CF8DCB856}"/>
          </ac:spMkLst>
        </pc:spChg>
        <pc:graphicFrameChg chg="add mod">
          <ac:chgData name="Ojesvi Dogra" userId="0887441fdd170230" providerId="LiveId" clId="{3C83B19C-DB04-4358-A8D9-F904662E381D}" dt="2024-12-16T02:40:43.937" v="260"/>
          <ac:graphicFrameMkLst>
            <pc:docMk/>
            <pc:sldMk cId="644770810" sldId="354"/>
            <ac:graphicFrameMk id="6" creationId="{E6A51177-7EB6-1D6C-B16A-A785205D9248}"/>
          </ac:graphicFrameMkLst>
        </pc:graphicFrameChg>
      </pc:sldChg>
      <pc:sldChg chg="addSp delSp modSp new mod">
        <pc:chgData name="Ojesvi Dogra" userId="0887441fdd170230" providerId="LiveId" clId="{3C83B19C-DB04-4358-A8D9-F904662E381D}" dt="2024-12-16T03:17:31.590" v="1222" actId="12"/>
        <pc:sldMkLst>
          <pc:docMk/>
          <pc:sldMk cId="3950980008" sldId="355"/>
        </pc:sldMkLst>
        <pc:spChg chg="mod">
          <ac:chgData name="Ojesvi Dogra" userId="0887441fdd170230" providerId="LiveId" clId="{3C83B19C-DB04-4358-A8D9-F904662E381D}" dt="2024-12-16T03:14:37.774" v="1118" actId="20577"/>
          <ac:spMkLst>
            <pc:docMk/>
            <pc:sldMk cId="3950980008" sldId="355"/>
            <ac:spMk id="2" creationId="{E9DC617E-8C1A-B0A5-51BB-14AFD2DE7C32}"/>
          </ac:spMkLst>
        </pc:spChg>
        <pc:spChg chg="mod">
          <ac:chgData name="Ojesvi Dogra" userId="0887441fdd170230" providerId="LiveId" clId="{3C83B19C-DB04-4358-A8D9-F904662E381D}" dt="2024-12-16T03:17:31.590" v="1222" actId="12"/>
          <ac:spMkLst>
            <pc:docMk/>
            <pc:sldMk cId="3950980008" sldId="355"/>
            <ac:spMk id="3" creationId="{6338F8E8-A8E8-5CCE-413E-D9A5146EBBAF}"/>
          </ac:spMkLst>
        </pc:spChg>
        <pc:spChg chg="del">
          <ac:chgData name="Ojesvi Dogra" userId="0887441fdd170230" providerId="LiveId" clId="{3C83B19C-DB04-4358-A8D9-F904662E381D}" dt="2024-12-16T02:40:55.636" v="262"/>
          <ac:spMkLst>
            <pc:docMk/>
            <pc:sldMk cId="3950980008" sldId="355"/>
            <ac:spMk id="4" creationId="{1E833C16-729C-007B-2B22-F5870ABEA376}"/>
          </ac:spMkLst>
        </pc:spChg>
        <pc:graphicFrameChg chg="add mod">
          <ac:chgData name="Ojesvi Dogra" userId="0887441fdd170230" providerId="LiveId" clId="{3C83B19C-DB04-4358-A8D9-F904662E381D}" dt="2024-12-16T02:40:55.636" v="262"/>
          <ac:graphicFrameMkLst>
            <pc:docMk/>
            <pc:sldMk cId="3950980008" sldId="355"/>
            <ac:graphicFrameMk id="6" creationId="{6C3DD95D-1B07-DF7D-0E68-85124C672DED}"/>
          </ac:graphicFrameMkLst>
        </pc:graphicFrameChg>
      </pc:sldChg>
      <pc:sldChg chg="addSp delSp modSp new mod">
        <pc:chgData name="Ojesvi Dogra" userId="0887441fdd170230" providerId="LiveId" clId="{3C83B19C-DB04-4358-A8D9-F904662E381D}" dt="2024-12-16T03:22:43.117" v="1428" actId="27636"/>
        <pc:sldMkLst>
          <pc:docMk/>
          <pc:sldMk cId="2203625233" sldId="356"/>
        </pc:sldMkLst>
        <pc:spChg chg="mod">
          <ac:chgData name="Ojesvi Dogra" userId="0887441fdd170230" providerId="LiveId" clId="{3C83B19C-DB04-4358-A8D9-F904662E381D}" dt="2024-12-16T03:18:33.389" v="1255" actId="20577"/>
          <ac:spMkLst>
            <pc:docMk/>
            <pc:sldMk cId="2203625233" sldId="356"/>
            <ac:spMk id="2" creationId="{0580E89B-9548-48F8-584D-8D60A1708950}"/>
          </ac:spMkLst>
        </pc:spChg>
        <pc:spChg chg="mod">
          <ac:chgData name="Ojesvi Dogra" userId="0887441fdd170230" providerId="LiveId" clId="{3C83B19C-DB04-4358-A8D9-F904662E381D}" dt="2024-12-16T03:22:43.117" v="1428" actId="27636"/>
          <ac:spMkLst>
            <pc:docMk/>
            <pc:sldMk cId="2203625233" sldId="356"/>
            <ac:spMk id="3" creationId="{5820D8CA-A655-82E1-5122-3B3DE0758641}"/>
          </ac:spMkLst>
        </pc:spChg>
        <pc:spChg chg="del">
          <ac:chgData name="Ojesvi Dogra" userId="0887441fdd170230" providerId="LiveId" clId="{3C83B19C-DB04-4358-A8D9-F904662E381D}" dt="2024-12-16T02:41:49.134" v="272"/>
          <ac:spMkLst>
            <pc:docMk/>
            <pc:sldMk cId="2203625233" sldId="356"/>
            <ac:spMk id="4" creationId="{0D006A7F-696C-E038-498C-8CC179E67722}"/>
          </ac:spMkLst>
        </pc:spChg>
        <pc:graphicFrameChg chg="add mod">
          <ac:chgData name="Ojesvi Dogra" userId="0887441fdd170230" providerId="LiveId" clId="{3C83B19C-DB04-4358-A8D9-F904662E381D}" dt="2024-12-16T02:41:49.134" v="272"/>
          <ac:graphicFrameMkLst>
            <pc:docMk/>
            <pc:sldMk cId="2203625233" sldId="356"/>
            <ac:graphicFrameMk id="6" creationId="{C09B9E1B-CFD8-D6AC-FF33-FA983343DE47}"/>
          </ac:graphicFrameMkLst>
        </pc:graphicFrameChg>
      </pc:sldChg>
      <pc:sldChg chg="modSp add mod">
        <pc:chgData name="Ojesvi Dogra" userId="0887441fdd170230" providerId="LiveId" clId="{3C83B19C-DB04-4358-A8D9-F904662E381D}" dt="2024-12-16T02:41:25.172" v="271" actId="20577"/>
        <pc:sldMkLst>
          <pc:docMk/>
          <pc:sldMk cId="2643905988" sldId="357"/>
        </pc:sldMkLst>
        <pc:spChg chg="mod">
          <ac:chgData name="Ojesvi Dogra" userId="0887441fdd170230" providerId="LiveId" clId="{3C83B19C-DB04-4358-A8D9-F904662E381D}" dt="2024-12-16T02:41:25.172" v="271" actId="20577"/>
          <ac:spMkLst>
            <pc:docMk/>
            <pc:sldMk cId="2643905988" sldId="357"/>
            <ac:spMk id="2" creationId="{46E01F80-4F6A-0543-989E-5340BD248E03}"/>
          </ac:spMkLst>
        </pc:spChg>
      </pc:sldChg>
      <pc:sldChg chg="addSp delSp modSp new mod">
        <pc:chgData name="Ojesvi Dogra" userId="0887441fdd170230" providerId="LiveId" clId="{3C83B19C-DB04-4358-A8D9-F904662E381D}" dt="2024-12-16T03:41:59.301" v="1907" actId="313"/>
        <pc:sldMkLst>
          <pc:docMk/>
          <pc:sldMk cId="822620919" sldId="358"/>
        </pc:sldMkLst>
        <pc:spChg chg="mod">
          <ac:chgData name="Ojesvi Dogra" userId="0887441fdd170230" providerId="LiveId" clId="{3C83B19C-DB04-4358-A8D9-F904662E381D}" dt="2024-12-16T03:41:59.301" v="1907" actId="313"/>
          <ac:spMkLst>
            <pc:docMk/>
            <pc:sldMk cId="822620919" sldId="358"/>
            <ac:spMk id="2" creationId="{9485EF21-7A62-6094-7A97-5C81AD3A7138}"/>
          </ac:spMkLst>
        </pc:spChg>
        <pc:spChg chg="mod">
          <ac:chgData name="Ojesvi Dogra" userId="0887441fdd170230" providerId="LiveId" clId="{3C83B19C-DB04-4358-A8D9-F904662E381D}" dt="2024-12-16T03:28:56.265" v="1565" actId="12"/>
          <ac:spMkLst>
            <pc:docMk/>
            <pc:sldMk cId="822620919" sldId="358"/>
            <ac:spMk id="3" creationId="{FC1F37F2-F806-47C8-9591-7618DA839192}"/>
          </ac:spMkLst>
        </pc:spChg>
        <pc:spChg chg="del">
          <ac:chgData name="Ojesvi Dogra" userId="0887441fdd170230" providerId="LiveId" clId="{3C83B19C-DB04-4358-A8D9-F904662E381D}" dt="2024-12-16T02:43:49.372" v="289"/>
          <ac:spMkLst>
            <pc:docMk/>
            <pc:sldMk cId="822620919" sldId="358"/>
            <ac:spMk id="4" creationId="{FF9B4580-EBD8-D6C3-A0EF-BEEF884EF86A}"/>
          </ac:spMkLst>
        </pc:spChg>
        <pc:spChg chg="add">
          <ac:chgData name="Ojesvi Dogra" userId="0887441fdd170230" providerId="LiveId" clId="{3C83B19C-DB04-4358-A8D9-F904662E381D}" dt="2024-12-16T03:26:45.344" v="1516"/>
          <ac:spMkLst>
            <pc:docMk/>
            <pc:sldMk cId="822620919" sldId="358"/>
            <ac:spMk id="7" creationId="{AFCCA8CA-4A7B-D705-8485-A18F41B4193E}"/>
          </ac:spMkLst>
        </pc:spChg>
        <pc:spChg chg="add">
          <ac:chgData name="Ojesvi Dogra" userId="0887441fdd170230" providerId="LiveId" clId="{3C83B19C-DB04-4358-A8D9-F904662E381D}" dt="2024-12-16T03:26:48.459" v="1517"/>
          <ac:spMkLst>
            <pc:docMk/>
            <pc:sldMk cId="822620919" sldId="358"/>
            <ac:spMk id="8" creationId="{5F1B732D-B56C-9530-6DC9-B6537766C7B0}"/>
          </ac:spMkLst>
        </pc:spChg>
        <pc:graphicFrameChg chg="add mod">
          <ac:chgData name="Ojesvi Dogra" userId="0887441fdd170230" providerId="LiveId" clId="{3C83B19C-DB04-4358-A8D9-F904662E381D}" dt="2024-12-16T02:43:49.372" v="289"/>
          <ac:graphicFrameMkLst>
            <pc:docMk/>
            <pc:sldMk cId="822620919" sldId="358"/>
            <ac:graphicFrameMk id="6" creationId="{CAE69582-A0C7-99F4-6D8F-2917DA733B48}"/>
          </ac:graphicFrameMkLst>
        </pc:graphicFrameChg>
      </pc:sldChg>
      <pc:sldChg chg="addSp delSp modSp new mod">
        <pc:chgData name="Ojesvi Dogra" userId="0887441fdd170230" providerId="LiveId" clId="{3C83B19C-DB04-4358-A8D9-F904662E381D}" dt="2024-12-16T03:38:11.045" v="1865" actId="27636"/>
        <pc:sldMkLst>
          <pc:docMk/>
          <pc:sldMk cId="2778231071" sldId="359"/>
        </pc:sldMkLst>
        <pc:spChg chg="mod">
          <ac:chgData name="Ojesvi Dogra" userId="0887441fdd170230" providerId="LiveId" clId="{3C83B19C-DB04-4358-A8D9-F904662E381D}" dt="2024-12-16T03:35:50.946" v="1776" actId="20577"/>
          <ac:spMkLst>
            <pc:docMk/>
            <pc:sldMk cId="2778231071" sldId="359"/>
            <ac:spMk id="2" creationId="{4CE0BBD3-3724-E073-6B2E-26AB199837A5}"/>
          </ac:spMkLst>
        </pc:spChg>
        <pc:spChg chg="mod">
          <ac:chgData name="Ojesvi Dogra" userId="0887441fdd170230" providerId="LiveId" clId="{3C83B19C-DB04-4358-A8D9-F904662E381D}" dt="2024-12-16T03:38:11.045" v="1865" actId="27636"/>
          <ac:spMkLst>
            <pc:docMk/>
            <pc:sldMk cId="2778231071" sldId="359"/>
            <ac:spMk id="3" creationId="{833F29A8-5C1B-4105-54EB-9CA334ACFF34}"/>
          </ac:spMkLst>
        </pc:spChg>
        <pc:spChg chg="del">
          <ac:chgData name="Ojesvi Dogra" userId="0887441fdd170230" providerId="LiveId" clId="{3C83B19C-DB04-4358-A8D9-F904662E381D}" dt="2024-12-16T02:45:55.920" v="293"/>
          <ac:spMkLst>
            <pc:docMk/>
            <pc:sldMk cId="2778231071" sldId="359"/>
            <ac:spMk id="4" creationId="{F0C07394-BE4B-F684-001E-3353BBAA854D}"/>
          </ac:spMkLst>
        </pc:spChg>
        <pc:graphicFrameChg chg="add mod">
          <ac:chgData name="Ojesvi Dogra" userId="0887441fdd170230" providerId="LiveId" clId="{3C83B19C-DB04-4358-A8D9-F904662E381D}" dt="2024-12-16T02:45:58.655" v="294" actId="14100"/>
          <ac:graphicFrameMkLst>
            <pc:docMk/>
            <pc:sldMk cId="2778231071" sldId="359"/>
            <ac:graphicFrameMk id="6" creationId="{B4E314D4-563A-49DC-9980-D51201EA5C7F}"/>
          </ac:graphicFrameMkLst>
        </pc:graphicFrameChg>
      </pc:sldChg>
    </pc:docChg>
  </pc:docChgLst>
  <pc:docChgLst>
    <pc:chgData name="DOGRA, Ojesvi" userId="S::ojesvi.dogra@student.ottawa.edu::71700b69-b83c-4a08-abcb-fb993ab7e864" providerId="AD" clId="Web-{3ABA7BFA-42BA-73CB-DF10-9A4D7D79745C}"/>
    <pc:docChg chg="addSld modSld">
      <pc:chgData name="DOGRA, Ojesvi" userId="S::ojesvi.dogra@student.ottawa.edu::71700b69-b83c-4a08-abcb-fb993ab7e864" providerId="AD" clId="Web-{3ABA7BFA-42BA-73CB-DF10-9A4D7D79745C}" dt="2024-12-16T04:11:58.509" v="10" actId="20577"/>
      <pc:docMkLst>
        <pc:docMk/>
      </pc:docMkLst>
      <pc:sldChg chg="modSp new">
        <pc:chgData name="DOGRA, Ojesvi" userId="S::ojesvi.dogra@student.ottawa.edu::71700b69-b83c-4a08-abcb-fb993ab7e864" providerId="AD" clId="Web-{3ABA7BFA-42BA-73CB-DF10-9A4D7D79745C}" dt="2024-12-16T04:11:58.509" v="10" actId="20577"/>
        <pc:sldMkLst>
          <pc:docMk/>
          <pc:sldMk cId="816546108" sldId="360"/>
        </pc:sldMkLst>
        <pc:spChg chg="mod">
          <ac:chgData name="DOGRA, Ojesvi" userId="S::ojesvi.dogra@student.ottawa.edu::71700b69-b83c-4a08-abcb-fb993ab7e864" providerId="AD" clId="Web-{3ABA7BFA-42BA-73CB-DF10-9A4D7D79745C}" dt="2024-12-16T04:11:17.851" v="5" actId="20577"/>
          <ac:spMkLst>
            <pc:docMk/>
            <pc:sldMk cId="816546108" sldId="360"/>
            <ac:spMk id="2" creationId="{D4BB204F-B7C5-CD42-A961-6167DA4BA81D}"/>
          </ac:spMkLst>
        </pc:spChg>
        <pc:spChg chg="mod">
          <ac:chgData name="DOGRA, Ojesvi" userId="S::ojesvi.dogra@student.ottawa.edu::71700b69-b83c-4a08-abcb-fb993ab7e864" providerId="AD" clId="Web-{3ABA7BFA-42BA-73CB-DF10-9A4D7D79745C}" dt="2024-12-16T04:11:58.509" v="10" actId="20577"/>
          <ac:spMkLst>
            <pc:docMk/>
            <pc:sldMk cId="816546108" sldId="360"/>
            <ac:spMk id="3" creationId="{0900F9B3-7611-45EE-1495-488F5CC5E1C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0887441FDD170230/Semester%203/Project/Superstore_Projec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0887441FDD170230/Semester%203/Project/Superstore_Projec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0887441FDD170230/Semester%203/Project/Superstore_Projec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ojesv\AppData\Roaming\Microsoft\Excel\Superstore_Project%2520copy%20(version%201).xlsb"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0887441FDD170230/Semester%203/Project/Superstore_Projec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0887441FDD170230/Semester%203/Project/Superstore_Projec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0887441FDD170230/Semester%203/Project/Superstore_Projec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0887441FDD170230/Semester%203/Project/Superstore_Projec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0887441FDD170230/Semester%203/Project/Superstore_Projec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jesv\AppData\Roaming\Microsoft\Excel\Superstore_Project%2520copy%20(version%201).xlsb"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0887441FDD170230/Semester%203/Project/Superstore_Projec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0887441FDD170230/Semester%203/Project/Superstore_Projec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[Superstore_Project.xlsx]Week_3!PivotTable3</c:name>
    <c:fmtId val="-1"/>
  </c:pivotSource>
  <c:chart>
    <c:title>
      <c:tx>
        <c:rich>
          <a:bodyPr rot="0" spcFirstLastPara="1" vertOverflow="ellipsis" vert="horz" wrap="square" anchor="ctr" anchorCtr="1"/>
          <a:lstStyle/>
          <a:p>
            <a:pPr>
              <a:defRPr sz="1600" b="1" i="0" u="none" strike="noStrike" kern="1200" baseline="0">
                <a:ln>
                  <a:noFill/>
                </a:ln>
                <a:solidFill>
                  <a:schemeClr val="tx2"/>
                </a:solidFill>
                <a:latin typeface="+mn-lt"/>
                <a:ea typeface="+mn-ea"/>
                <a:cs typeface="+mn-cs"/>
              </a:defRPr>
            </a:pPr>
            <a:r>
              <a:rPr lang="en-US" sz="1600" b="1" i="0" u="none" strike="noStrike" kern="1200" spc="0" baseline="0">
                <a:solidFill>
                  <a:sysClr val="windowText" lastClr="000000">
                    <a:lumMod val="65000"/>
                    <a:lumOff val="35000"/>
                  </a:sysClr>
                </a:solidFill>
              </a:rPr>
              <a:t>Product Category Revenue Generation</a:t>
            </a:r>
          </a:p>
        </c:rich>
      </c:tx>
      <c:overlay val="0"/>
      <c:spPr>
        <a:noFill/>
        <a:ln>
          <a:noFill/>
        </a:ln>
        <a:effectLst/>
      </c:spPr>
      <c:txPr>
        <a:bodyPr rot="0" spcFirstLastPara="1" vertOverflow="ellipsis" vert="horz" wrap="square" anchor="ctr" anchorCtr="1"/>
        <a:lstStyle/>
        <a:p>
          <a:pPr>
            <a:defRPr sz="1600" b="1" i="0" u="none" strike="noStrike" kern="1200" baseline="0">
              <a:ln>
                <a:noFill/>
              </a:ln>
              <a:solidFill>
                <a:schemeClr val="tx2"/>
              </a:solidFill>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Week_3!$B$100:$B$101</c:f>
              <c:strCache>
                <c:ptCount val="1"/>
                <c:pt idx="0">
                  <c:v>Furniture</c:v>
                </c:pt>
              </c:strCache>
            </c:strRef>
          </c:tx>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cat>
            <c:multiLvlStrRef>
              <c:f>Week_3!$A$102:$A$122</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2011</c:v>
                  </c:pt>
                  <c:pt idx="4">
                    <c:v>2012</c:v>
                  </c:pt>
                  <c:pt idx="8">
                    <c:v>2013</c:v>
                  </c:pt>
                  <c:pt idx="12">
                    <c:v>2014</c:v>
                  </c:pt>
                </c:lvl>
              </c:multiLvlStrCache>
            </c:multiLvlStrRef>
          </c:cat>
          <c:val>
            <c:numRef>
              <c:f>Week_3!$B$102:$B$122</c:f>
              <c:numCache>
                <c:formatCode>General</c:formatCode>
                <c:ptCount val="16"/>
                <c:pt idx="0">
                  <c:v>146344.052</c:v>
                </c:pt>
                <c:pt idx="1">
                  <c:v>82356.117399999974</c:v>
                </c:pt>
                <c:pt idx="2">
                  <c:v>234607.3631000001</c:v>
                </c:pt>
                <c:pt idx="3">
                  <c:v>391151.33320000011</c:v>
                </c:pt>
                <c:pt idx="4">
                  <c:v>289318.67920000001</c:v>
                </c:pt>
                <c:pt idx="5">
                  <c:v>162582.34359999999</c:v>
                </c:pt>
                <c:pt idx="6">
                  <c:v>268922.88600000006</c:v>
                </c:pt>
                <c:pt idx="7">
                  <c:v>228390.62680000011</c:v>
                </c:pt>
                <c:pt idx="8">
                  <c:v>165648.54900000006</c:v>
                </c:pt>
                <c:pt idx="9">
                  <c:v>241509.86560000005</c:v>
                </c:pt>
                <c:pt idx="10">
                  <c:v>255165.68559999997</c:v>
                </c:pt>
                <c:pt idx="11">
                  <c:v>319475.73999999987</c:v>
                </c:pt>
                <c:pt idx="12">
                  <c:v>253860.48900000018</c:v>
                </c:pt>
                <c:pt idx="13">
                  <c:v>213963.24990000005</c:v>
                </c:pt>
                <c:pt idx="14">
                  <c:v>285098.35509999987</c:v>
                </c:pt>
                <c:pt idx="15">
                  <c:v>320819.8934</c:v>
                </c:pt>
              </c:numCache>
            </c:numRef>
          </c:val>
          <c:smooth val="0"/>
          <c:extLst>
            <c:ext xmlns:c16="http://schemas.microsoft.com/office/drawing/2014/chart" uri="{C3380CC4-5D6E-409C-BE32-E72D297353CC}">
              <c16:uniqueId val="{00000000-4CC6-4B43-AFA5-7DCE8AF9247F}"/>
            </c:ext>
          </c:extLst>
        </c:ser>
        <c:ser>
          <c:idx val="1"/>
          <c:order val="1"/>
          <c:tx>
            <c:strRef>
              <c:f>Week_3!$C$100:$C$101</c:f>
              <c:strCache>
                <c:ptCount val="1"/>
                <c:pt idx="0">
                  <c:v>Office Supplies</c:v>
                </c:pt>
              </c:strCache>
            </c:strRef>
          </c:tx>
          <c:spPr>
            <a:ln w="31750" cap="rnd">
              <a:solidFill>
                <a:schemeClr val="accent2"/>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cat>
            <c:multiLvlStrRef>
              <c:f>Week_3!$A$102:$A$122</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2011</c:v>
                  </c:pt>
                  <c:pt idx="4">
                    <c:v>2012</c:v>
                  </c:pt>
                  <c:pt idx="8">
                    <c:v>2013</c:v>
                  </c:pt>
                  <c:pt idx="12">
                    <c:v>2014</c:v>
                  </c:pt>
                </c:lvl>
              </c:multiLvlStrCache>
            </c:multiLvlStrRef>
          </c:cat>
          <c:val>
            <c:numRef>
              <c:f>Week_3!$C$102:$C$122</c:f>
              <c:numCache>
                <c:formatCode>General</c:formatCode>
                <c:ptCount val="16"/>
                <c:pt idx="0">
                  <c:v>83350.052000000098</c:v>
                </c:pt>
                <c:pt idx="1">
                  <c:v>181621.23300000004</c:v>
                </c:pt>
                <c:pt idx="2">
                  <c:v>260314.35000000018</c:v>
                </c:pt>
                <c:pt idx="3">
                  <c:v>211502.60300000006</c:v>
                </c:pt>
                <c:pt idx="4">
                  <c:v>126913.64600000005</c:v>
                </c:pt>
                <c:pt idx="5">
                  <c:v>146505.23199999996</c:v>
                </c:pt>
                <c:pt idx="6">
                  <c:v>181256.13699999999</c:v>
                </c:pt>
                <c:pt idx="7">
                  <c:v>203387.28400000013</c:v>
                </c:pt>
                <c:pt idx="8">
                  <c:v>177786.77300000007</c:v>
                </c:pt>
                <c:pt idx="9">
                  <c:v>215746.34200000021</c:v>
                </c:pt>
                <c:pt idx="10">
                  <c:v>193531.63599999997</c:v>
                </c:pt>
                <c:pt idx="11">
                  <c:v>333600.5070000001</c:v>
                </c:pt>
                <c:pt idx="12">
                  <c:v>275988.4770000003</c:v>
                </c:pt>
                <c:pt idx="13">
                  <c:v>181446.48000000019</c:v>
                </c:pt>
                <c:pt idx="14">
                  <c:v>367689.25499999989</c:v>
                </c:pt>
                <c:pt idx="15">
                  <c:v>407945.31099999993</c:v>
                </c:pt>
              </c:numCache>
            </c:numRef>
          </c:val>
          <c:smooth val="0"/>
          <c:extLst>
            <c:ext xmlns:c16="http://schemas.microsoft.com/office/drawing/2014/chart" uri="{C3380CC4-5D6E-409C-BE32-E72D297353CC}">
              <c16:uniqueId val="{00000001-4CC6-4B43-AFA5-7DCE8AF9247F}"/>
            </c:ext>
          </c:extLst>
        </c:ser>
        <c:ser>
          <c:idx val="2"/>
          <c:order val="2"/>
          <c:tx>
            <c:strRef>
              <c:f>Week_3!$D$100:$D$101</c:f>
              <c:strCache>
                <c:ptCount val="1"/>
                <c:pt idx="0">
                  <c:v>Technology</c:v>
                </c:pt>
              </c:strCache>
            </c:strRef>
          </c:tx>
          <c:spPr>
            <a:ln w="31750" cap="rnd">
              <a:solidFill>
                <a:schemeClr val="accent3"/>
              </a:solidFill>
              <a:round/>
            </a:ln>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12700">
                <a:solidFill>
                  <a:schemeClr val="lt2"/>
                </a:solidFill>
                <a:round/>
              </a:ln>
              <a:effectLst/>
            </c:spPr>
          </c:marker>
          <c:cat>
            <c:multiLvlStrRef>
              <c:f>Week_3!$A$102:$A$122</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2011</c:v>
                  </c:pt>
                  <c:pt idx="4">
                    <c:v>2012</c:v>
                  </c:pt>
                  <c:pt idx="8">
                    <c:v>2013</c:v>
                  </c:pt>
                  <c:pt idx="12">
                    <c:v>2014</c:v>
                  </c:pt>
                </c:lvl>
              </c:multiLvlStrCache>
            </c:multiLvlStrRef>
          </c:cat>
          <c:val>
            <c:numRef>
              <c:f>Week_3!$D$102:$D$122</c:f>
              <c:numCache>
                <c:formatCode>General</c:formatCode>
                <c:ptCount val="16"/>
                <c:pt idx="0">
                  <c:v>261010.96400000009</c:v>
                </c:pt>
                <c:pt idx="1">
                  <c:v>92910.199000000037</c:v>
                </c:pt>
                <c:pt idx="2">
                  <c:v>243899.56999999995</c:v>
                </c:pt>
                <c:pt idx="3">
                  <c:v>279215.89800000004</c:v>
                </c:pt>
                <c:pt idx="4">
                  <c:v>106513.94200000004</c:v>
                </c:pt>
                <c:pt idx="5">
                  <c:v>143742.15599999996</c:v>
                </c:pt>
                <c:pt idx="6">
                  <c:v>302186.83200000011</c:v>
                </c:pt>
                <c:pt idx="7">
                  <c:v>225181.61499999999</c:v>
                </c:pt>
                <c:pt idx="8">
                  <c:v>248518.47199999998</c:v>
                </c:pt>
                <c:pt idx="9">
                  <c:v>337852.90599999996</c:v>
                </c:pt>
                <c:pt idx="10">
                  <c:v>219563.33899999986</c:v>
                </c:pt>
                <c:pt idx="11">
                  <c:v>338623.33300000004</c:v>
                </c:pt>
                <c:pt idx="12">
                  <c:v>337868.22499999998</c:v>
                </c:pt>
                <c:pt idx="13">
                  <c:v>271390.15100000001</c:v>
                </c:pt>
                <c:pt idx="14">
                  <c:v>333038.37499999994</c:v>
                </c:pt>
                <c:pt idx="15">
                  <c:v>338745.54800000024</c:v>
                </c:pt>
              </c:numCache>
            </c:numRef>
          </c:val>
          <c:smooth val="0"/>
          <c:extLst>
            <c:ext xmlns:c16="http://schemas.microsoft.com/office/drawing/2014/chart" uri="{C3380CC4-5D6E-409C-BE32-E72D297353CC}">
              <c16:uniqueId val="{00000002-4CC6-4B43-AFA5-7DCE8AF9247F}"/>
            </c:ext>
          </c:extLst>
        </c:ser>
        <c:dLbls>
          <c:showLegendKey val="0"/>
          <c:showVal val="0"/>
          <c:showCatName val="0"/>
          <c:showSerName val="0"/>
          <c:showPercent val="0"/>
          <c:showBubbleSize val="0"/>
        </c:dLbls>
        <c:dropLines>
          <c:spPr>
            <a:ln w="9525">
              <a:solidFill>
                <a:schemeClr val="tx2">
                  <a:lumMod val="60000"/>
                  <a:lumOff val="40000"/>
                </a:schemeClr>
              </a:solidFill>
              <a:prstDash val="dash"/>
            </a:ln>
            <a:effectLst/>
          </c:spPr>
        </c:dropLines>
        <c:marker val="1"/>
        <c:smooth val="0"/>
        <c:axId val="1044430239"/>
        <c:axId val="1044436959"/>
      </c:lineChart>
      <c:catAx>
        <c:axId val="1044430239"/>
        <c:scaling>
          <c:orientation val="minMax"/>
        </c:scaling>
        <c:delete val="0"/>
        <c:axPos val="b"/>
        <c:title>
          <c:tx>
            <c:rich>
              <a:bodyPr rot="0" spcFirstLastPara="1" vertOverflow="ellipsis" vert="horz" wrap="square" anchor="ctr" anchorCtr="1"/>
              <a:lstStyle/>
              <a:p>
                <a:pPr>
                  <a:defRPr sz="900" b="1" i="0" u="none" strike="noStrike" kern="1200" baseline="0">
                    <a:ln>
                      <a:noFill/>
                    </a:ln>
                    <a:solidFill>
                      <a:schemeClr val="tx2"/>
                    </a:solidFill>
                    <a:latin typeface="+mn-lt"/>
                    <a:ea typeface="+mn-ea"/>
                    <a:cs typeface="+mn-cs"/>
                  </a:defRPr>
                </a:pPr>
                <a:r>
                  <a:rPr lang="en-US"/>
                  <a:t>Years</a:t>
                </a:r>
              </a:p>
            </c:rich>
          </c:tx>
          <c:overlay val="0"/>
          <c:spPr>
            <a:noFill/>
            <a:ln>
              <a:noFill/>
            </a:ln>
            <a:effectLst/>
          </c:spPr>
          <c:txPr>
            <a:bodyPr rot="0" spcFirstLastPara="1" vertOverflow="ellipsis" vert="horz" wrap="square" anchor="ctr" anchorCtr="1"/>
            <a:lstStyle/>
            <a:p>
              <a:pPr>
                <a:defRPr sz="900" b="1" i="0" u="none" strike="noStrike" kern="1200" baseline="0">
                  <a:ln>
                    <a:noFill/>
                  </a:ln>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2"/>
                </a:solidFill>
                <a:latin typeface="+mn-lt"/>
                <a:ea typeface="+mn-ea"/>
                <a:cs typeface="+mn-cs"/>
              </a:defRPr>
            </a:pPr>
            <a:endParaRPr lang="en-US"/>
          </a:p>
        </c:txPr>
        <c:crossAx val="1044436959"/>
        <c:crosses val="autoZero"/>
        <c:auto val="1"/>
        <c:lblAlgn val="ctr"/>
        <c:lblOffset val="100"/>
        <c:noMultiLvlLbl val="0"/>
      </c:catAx>
      <c:valAx>
        <c:axId val="104443695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ln>
                      <a:noFill/>
                    </a:ln>
                    <a:solidFill>
                      <a:schemeClr val="tx2"/>
                    </a:solidFill>
                    <a:latin typeface="+mn-lt"/>
                    <a:ea typeface="+mn-ea"/>
                    <a:cs typeface="+mn-cs"/>
                  </a:defRPr>
                </a:pPr>
                <a:r>
                  <a:rPr lang="en-US"/>
                  <a:t>Revenue</a:t>
                </a:r>
              </a:p>
            </c:rich>
          </c:tx>
          <c:layout>
            <c:manualLayout>
              <c:xMode val="edge"/>
              <c:yMode val="edge"/>
              <c:x val="1.1780048864013713E-2"/>
              <c:y val="0.35589600328401944"/>
            </c:manualLayout>
          </c:layout>
          <c:overlay val="0"/>
          <c:spPr>
            <a:noFill/>
            <a:ln>
              <a:noFill/>
            </a:ln>
            <a:effectLst/>
          </c:spPr>
          <c:txPr>
            <a:bodyPr rot="-5400000" spcFirstLastPara="1" vertOverflow="ellipsis" vert="horz" wrap="square" anchor="ctr" anchorCtr="1"/>
            <a:lstStyle/>
            <a:p>
              <a:pPr>
                <a:defRPr sz="900" b="1" i="0" u="none" strike="noStrike" kern="1200" baseline="0">
                  <a:ln>
                    <a:noFill/>
                  </a:ln>
                  <a:solidFill>
                    <a:schemeClr val="tx2"/>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2"/>
                </a:solidFill>
                <a:latin typeface="+mn-lt"/>
                <a:ea typeface="+mn-ea"/>
                <a:cs typeface="+mn-cs"/>
              </a:defRPr>
            </a:pPr>
            <a:endParaRPr lang="en-US"/>
          </a:p>
        </c:txPr>
        <c:crossAx val="104443023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solidFill>
            <a:schemeClr val="tx2"/>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Least Valuable Customers</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'Week 4'!$H$51</c:f>
              <c:strCache>
                <c:ptCount val="1"/>
                <c:pt idx="0">
                  <c:v>Cindy Stewart</c:v>
                </c:pt>
              </c:strCache>
            </c:strRef>
          </c:tx>
          <c:spPr>
            <a:solidFill>
              <a:schemeClr val="accent1"/>
            </a:solidFill>
            <a:ln>
              <a:noFill/>
            </a:ln>
            <a:effectLst/>
          </c:spPr>
          <c:invertIfNegative val="0"/>
          <c:cat>
            <c:strRef>
              <c:f>'Week 4'!$M$50</c:f>
              <c:strCache>
                <c:ptCount val="1"/>
                <c:pt idx="0">
                  <c:v>Total Profit</c:v>
                </c:pt>
              </c:strCache>
            </c:strRef>
          </c:cat>
          <c:val>
            <c:numRef>
              <c:f>'Week 4'!$M$51</c:f>
              <c:numCache>
                <c:formatCode>General</c:formatCode>
                <c:ptCount val="1"/>
                <c:pt idx="0">
                  <c:v>-6626.3895000000002</c:v>
                </c:pt>
              </c:numCache>
            </c:numRef>
          </c:val>
          <c:extLst>
            <c:ext xmlns:c16="http://schemas.microsoft.com/office/drawing/2014/chart" uri="{C3380CC4-5D6E-409C-BE32-E72D297353CC}">
              <c16:uniqueId val="{00000000-F616-4694-BE99-F2F5C889A6FE}"/>
            </c:ext>
          </c:extLst>
        </c:ser>
        <c:ser>
          <c:idx val="1"/>
          <c:order val="1"/>
          <c:tx>
            <c:strRef>
              <c:f>'Week 4'!$H$52</c:f>
              <c:strCache>
                <c:ptCount val="1"/>
                <c:pt idx="0">
                  <c:v>Grant Thornton</c:v>
                </c:pt>
              </c:strCache>
            </c:strRef>
          </c:tx>
          <c:spPr>
            <a:solidFill>
              <a:schemeClr val="accent2"/>
            </a:solidFill>
            <a:ln>
              <a:noFill/>
            </a:ln>
            <a:effectLst/>
          </c:spPr>
          <c:invertIfNegative val="0"/>
          <c:cat>
            <c:strRef>
              <c:f>'Week 4'!$M$50</c:f>
              <c:strCache>
                <c:ptCount val="1"/>
                <c:pt idx="0">
                  <c:v>Total Profit</c:v>
                </c:pt>
              </c:strCache>
            </c:strRef>
          </c:cat>
          <c:val>
            <c:numRef>
              <c:f>'Week 4'!$M$52</c:f>
              <c:numCache>
                <c:formatCode>General</c:formatCode>
                <c:ptCount val="1"/>
                <c:pt idx="0">
                  <c:v>-4108.6589000000004</c:v>
                </c:pt>
              </c:numCache>
            </c:numRef>
          </c:val>
          <c:extLst>
            <c:ext xmlns:c16="http://schemas.microsoft.com/office/drawing/2014/chart" uri="{C3380CC4-5D6E-409C-BE32-E72D297353CC}">
              <c16:uniqueId val="{00000001-F616-4694-BE99-F2F5C889A6FE}"/>
            </c:ext>
          </c:extLst>
        </c:ser>
        <c:ser>
          <c:idx val="2"/>
          <c:order val="2"/>
          <c:tx>
            <c:strRef>
              <c:f>'Week 4'!$H$53</c:f>
              <c:strCache>
                <c:ptCount val="1"/>
                <c:pt idx="0">
                  <c:v>Luke Foster</c:v>
                </c:pt>
              </c:strCache>
            </c:strRef>
          </c:tx>
          <c:spPr>
            <a:solidFill>
              <a:schemeClr val="accent3"/>
            </a:solidFill>
            <a:ln>
              <a:noFill/>
            </a:ln>
            <a:effectLst/>
          </c:spPr>
          <c:invertIfNegative val="0"/>
          <c:cat>
            <c:strRef>
              <c:f>'Week 4'!$M$50</c:f>
              <c:strCache>
                <c:ptCount val="1"/>
                <c:pt idx="0">
                  <c:v>Total Profit</c:v>
                </c:pt>
              </c:strCache>
            </c:strRef>
          </c:cat>
          <c:val>
            <c:numRef>
              <c:f>'Week 4'!$M$53</c:f>
              <c:numCache>
                <c:formatCode>General</c:formatCode>
                <c:ptCount val="1"/>
                <c:pt idx="0">
                  <c:v>-3583.9769999999999</c:v>
                </c:pt>
              </c:numCache>
            </c:numRef>
          </c:val>
          <c:extLst>
            <c:ext xmlns:c16="http://schemas.microsoft.com/office/drawing/2014/chart" uri="{C3380CC4-5D6E-409C-BE32-E72D297353CC}">
              <c16:uniqueId val="{00000002-F616-4694-BE99-F2F5C889A6FE}"/>
            </c:ext>
          </c:extLst>
        </c:ser>
        <c:ser>
          <c:idx val="3"/>
          <c:order val="3"/>
          <c:tx>
            <c:strRef>
              <c:f>'Week 4'!$H$54</c:f>
              <c:strCache>
                <c:ptCount val="1"/>
                <c:pt idx="0">
                  <c:v>Sharelle Roach</c:v>
                </c:pt>
              </c:strCache>
            </c:strRef>
          </c:tx>
          <c:spPr>
            <a:solidFill>
              <a:schemeClr val="accent4"/>
            </a:solidFill>
            <a:ln>
              <a:noFill/>
            </a:ln>
            <a:effectLst/>
          </c:spPr>
          <c:invertIfNegative val="0"/>
          <c:cat>
            <c:strRef>
              <c:f>'Week 4'!$M$50</c:f>
              <c:strCache>
                <c:ptCount val="1"/>
                <c:pt idx="0">
                  <c:v>Total Profit</c:v>
                </c:pt>
              </c:strCache>
            </c:strRef>
          </c:cat>
          <c:val>
            <c:numRef>
              <c:f>'Week 4'!$M$54</c:f>
              <c:numCache>
                <c:formatCode>General</c:formatCode>
                <c:ptCount val="1"/>
                <c:pt idx="0">
                  <c:v>-3333.9144000000006</c:v>
                </c:pt>
              </c:numCache>
            </c:numRef>
          </c:val>
          <c:extLst>
            <c:ext xmlns:c16="http://schemas.microsoft.com/office/drawing/2014/chart" uri="{C3380CC4-5D6E-409C-BE32-E72D297353CC}">
              <c16:uniqueId val="{00000003-F616-4694-BE99-F2F5C889A6FE}"/>
            </c:ext>
          </c:extLst>
        </c:ser>
        <c:ser>
          <c:idx val="4"/>
          <c:order val="4"/>
          <c:tx>
            <c:strRef>
              <c:f>'Week 4'!$H$55</c:f>
              <c:strCache>
                <c:ptCount val="1"/>
                <c:pt idx="0">
                  <c:v>Henry Goldwyn</c:v>
                </c:pt>
              </c:strCache>
            </c:strRef>
          </c:tx>
          <c:spPr>
            <a:solidFill>
              <a:schemeClr val="accent5"/>
            </a:solidFill>
            <a:ln>
              <a:noFill/>
            </a:ln>
            <a:effectLst/>
          </c:spPr>
          <c:invertIfNegative val="0"/>
          <c:cat>
            <c:strRef>
              <c:f>'Week 4'!$M$50</c:f>
              <c:strCache>
                <c:ptCount val="1"/>
                <c:pt idx="0">
                  <c:v>Total Profit</c:v>
                </c:pt>
              </c:strCache>
            </c:strRef>
          </c:cat>
          <c:val>
            <c:numRef>
              <c:f>'Week 4'!$M$55</c:f>
              <c:numCache>
                <c:formatCode>General</c:formatCode>
                <c:ptCount val="1"/>
                <c:pt idx="0">
                  <c:v>-2797.9635000000007</c:v>
                </c:pt>
              </c:numCache>
            </c:numRef>
          </c:val>
          <c:extLst>
            <c:ext xmlns:c16="http://schemas.microsoft.com/office/drawing/2014/chart" uri="{C3380CC4-5D6E-409C-BE32-E72D297353CC}">
              <c16:uniqueId val="{00000004-F616-4694-BE99-F2F5C889A6FE}"/>
            </c:ext>
          </c:extLst>
        </c:ser>
        <c:ser>
          <c:idx val="5"/>
          <c:order val="5"/>
          <c:tx>
            <c:strRef>
              <c:f>'Week 4'!$H$56</c:f>
              <c:strCache>
                <c:ptCount val="1"/>
                <c:pt idx="0">
                  <c:v>Nathan Cano</c:v>
                </c:pt>
              </c:strCache>
            </c:strRef>
          </c:tx>
          <c:spPr>
            <a:solidFill>
              <a:schemeClr val="accent6"/>
            </a:solidFill>
            <a:ln>
              <a:noFill/>
            </a:ln>
            <a:effectLst/>
          </c:spPr>
          <c:invertIfNegative val="0"/>
          <c:cat>
            <c:strRef>
              <c:f>'Week 4'!$M$50</c:f>
              <c:strCache>
                <c:ptCount val="1"/>
                <c:pt idx="0">
                  <c:v>Total Profit</c:v>
                </c:pt>
              </c:strCache>
            </c:strRef>
          </c:cat>
          <c:val>
            <c:numRef>
              <c:f>'Week 4'!$M$56</c:f>
              <c:numCache>
                <c:formatCode>General</c:formatCode>
                <c:ptCount val="1"/>
                <c:pt idx="0">
                  <c:v>-2204.8072000000002</c:v>
                </c:pt>
              </c:numCache>
            </c:numRef>
          </c:val>
          <c:extLst>
            <c:ext xmlns:c16="http://schemas.microsoft.com/office/drawing/2014/chart" uri="{C3380CC4-5D6E-409C-BE32-E72D297353CC}">
              <c16:uniqueId val="{00000005-F616-4694-BE99-F2F5C889A6FE}"/>
            </c:ext>
          </c:extLst>
        </c:ser>
        <c:ser>
          <c:idx val="6"/>
          <c:order val="6"/>
          <c:tx>
            <c:strRef>
              <c:f>'Week 4'!$H$57</c:f>
              <c:strCache>
                <c:ptCount val="1"/>
                <c:pt idx="0">
                  <c:v>Sean Braxton</c:v>
                </c:pt>
              </c:strCache>
            </c:strRef>
          </c:tx>
          <c:spPr>
            <a:solidFill>
              <a:schemeClr val="accent1">
                <a:lumMod val="60000"/>
              </a:schemeClr>
            </a:solidFill>
            <a:ln>
              <a:noFill/>
            </a:ln>
            <a:effectLst/>
          </c:spPr>
          <c:invertIfNegative val="0"/>
          <c:cat>
            <c:strRef>
              <c:f>'Week 4'!$M$50</c:f>
              <c:strCache>
                <c:ptCount val="1"/>
                <c:pt idx="0">
                  <c:v>Total Profit</c:v>
                </c:pt>
              </c:strCache>
            </c:strRef>
          </c:cat>
          <c:val>
            <c:numRef>
              <c:f>'Week 4'!$M$57</c:f>
              <c:numCache>
                <c:formatCode>General</c:formatCode>
                <c:ptCount val="1"/>
                <c:pt idx="0">
                  <c:v>-2082.7451000000001</c:v>
                </c:pt>
              </c:numCache>
            </c:numRef>
          </c:val>
          <c:extLst>
            <c:ext xmlns:c16="http://schemas.microsoft.com/office/drawing/2014/chart" uri="{C3380CC4-5D6E-409C-BE32-E72D297353CC}">
              <c16:uniqueId val="{00000006-F616-4694-BE99-F2F5C889A6FE}"/>
            </c:ext>
          </c:extLst>
        </c:ser>
        <c:ser>
          <c:idx val="7"/>
          <c:order val="7"/>
          <c:tx>
            <c:strRef>
              <c:f>'Week 4'!$H$58</c:f>
              <c:strCache>
                <c:ptCount val="1"/>
                <c:pt idx="0">
                  <c:v>Sean Miller</c:v>
                </c:pt>
              </c:strCache>
            </c:strRef>
          </c:tx>
          <c:spPr>
            <a:solidFill>
              <a:schemeClr val="accent2">
                <a:lumMod val="60000"/>
              </a:schemeClr>
            </a:solidFill>
            <a:ln>
              <a:noFill/>
            </a:ln>
            <a:effectLst/>
          </c:spPr>
          <c:invertIfNegative val="0"/>
          <c:cat>
            <c:strRef>
              <c:f>'Week 4'!$M$50</c:f>
              <c:strCache>
                <c:ptCount val="1"/>
                <c:pt idx="0">
                  <c:v>Total Profit</c:v>
                </c:pt>
              </c:strCache>
            </c:strRef>
          </c:cat>
          <c:val>
            <c:numRef>
              <c:f>'Week 4'!$M$58</c:f>
              <c:numCache>
                <c:formatCode>General</c:formatCode>
                <c:ptCount val="1"/>
                <c:pt idx="0">
                  <c:v>-1980.7392999999997</c:v>
                </c:pt>
              </c:numCache>
            </c:numRef>
          </c:val>
          <c:extLst>
            <c:ext xmlns:c16="http://schemas.microsoft.com/office/drawing/2014/chart" uri="{C3380CC4-5D6E-409C-BE32-E72D297353CC}">
              <c16:uniqueId val="{00000007-F616-4694-BE99-F2F5C889A6FE}"/>
            </c:ext>
          </c:extLst>
        </c:ser>
        <c:ser>
          <c:idx val="8"/>
          <c:order val="8"/>
          <c:tx>
            <c:strRef>
              <c:f>'Week 4'!$H$59</c:f>
              <c:strCache>
                <c:ptCount val="1"/>
                <c:pt idx="0">
                  <c:v>Christine Phan</c:v>
                </c:pt>
              </c:strCache>
            </c:strRef>
          </c:tx>
          <c:spPr>
            <a:solidFill>
              <a:schemeClr val="accent3">
                <a:lumMod val="60000"/>
              </a:schemeClr>
            </a:solidFill>
            <a:ln>
              <a:noFill/>
            </a:ln>
            <a:effectLst/>
          </c:spPr>
          <c:invertIfNegative val="0"/>
          <c:cat>
            <c:strRef>
              <c:f>'Week 4'!$M$50</c:f>
              <c:strCache>
                <c:ptCount val="1"/>
                <c:pt idx="0">
                  <c:v>Total Profit</c:v>
                </c:pt>
              </c:strCache>
            </c:strRef>
          </c:cat>
          <c:val>
            <c:numRef>
              <c:f>'Week 4'!$M$59</c:f>
              <c:numCache>
                <c:formatCode>General</c:formatCode>
                <c:ptCount val="1"/>
                <c:pt idx="0">
                  <c:v>-1850.3028999999999</c:v>
                </c:pt>
              </c:numCache>
            </c:numRef>
          </c:val>
          <c:extLst>
            <c:ext xmlns:c16="http://schemas.microsoft.com/office/drawing/2014/chart" uri="{C3380CC4-5D6E-409C-BE32-E72D297353CC}">
              <c16:uniqueId val="{00000008-F616-4694-BE99-F2F5C889A6FE}"/>
            </c:ext>
          </c:extLst>
        </c:ser>
        <c:ser>
          <c:idx val="9"/>
          <c:order val="9"/>
          <c:tx>
            <c:strRef>
              <c:f>'Week 4'!$H$60</c:f>
              <c:strCache>
                <c:ptCount val="1"/>
                <c:pt idx="0">
                  <c:v>Natalie Fritzler</c:v>
                </c:pt>
              </c:strCache>
            </c:strRef>
          </c:tx>
          <c:spPr>
            <a:solidFill>
              <a:schemeClr val="accent4">
                <a:lumMod val="60000"/>
              </a:schemeClr>
            </a:solidFill>
            <a:ln>
              <a:noFill/>
            </a:ln>
            <a:effectLst/>
          </c:spPr>
          <c:invertIfNegative val="0"/>
          <c:cat>
            <c:strRef>
              <c:f>'Week 4'!$M$50</c:f>
              <c:strCache>
                <c:ptCount val="1"/>
                <c:pt idx="0">
                  <c:v>Total Profit</c:v>
                </c:pt>
              </c:strCache>
            </c:strRef>
          </c:cat>
          <c:val>
            <c:numRef>
              <c:f>'Week 4'!$M$60</c:f>
              <c:numCache>
                <c:formatCode>General</c:formatCode>
                <c:ptCount val="1"/>
                <c:pt idx="0">
                  <c:v>-1695.9713999999999</c:v>
                </c:pt>
              </c:numCache>
            </c:numRef>
          </c:val>
          <c:extLst>
            <c:ext xmlns:c16="http://schemas.microsoft.com/office/drawing/2014/chart" uri="{C3380CC4-5D6E-409C-BE32-E72D297353CC}">
              <c16:uniqueId val="{00000009-F616-4694-BE99-F2F5C889A6FE}"/>
            </c:ext>
          </c:extLst>
        </c:ser>
        <c:ser>
          <c:idx val="10"/>
          <c:order val="10"/>
          <c:tx>
            <c:strRef>
              <c:f>'Week 4'!$H$61</c:f>
              <c:strCache>
                <c:ptCount val="1"/>
                <c:pt idx="0">
                  <c:v>Others</c:v>
                </c:pt>
              </c:strCache>
            </c:strRef>
          </c:tx>
          <c:spPr>
            <a:solidFill>
              <a:schemeClr val="accent5">
                <a:lumMod val="60000"/>
              </a:schemeClr>
            </a:solidFill>
            <a:ln>
              <a:noFill/>
            </a:ln>
            <a:effectLst/>
          </c:spPr>
          <c:invertIfNegative val="0"/>
          <c:cat>
            <c:strRef>
              <c:f>'Week 4'!$M$50</c:f>
              <c:strCache>
                <c:ptCount val="1"/>
                <c:pt idx="0">
                  <c:v>Total Profit</c:v>
                </c:pt>
              </c:strCache>
            </c:strRef>
          </c:cat>
          <c:val>
            <c:numRef>
              <c:f>'Week 4'!$M$61</c:f>
              <c:numCache>
                <c:formatCode>General</c:formatCode>
                <c:ptCount val="1"/>
                <c:pt idx="0">
                  <c:v>316662.49089999992</c:v>
                </c:pt>
              </c:numCache>
            </c:numRef>
          </c:val>
          <c:extLst>
            <c:ext xmlns:c16="http://schemas.microsoft.com/office/drawing/2014/chart" uri="{C3380CC4-5D6E-409C-BE32-E72D297353CC}">
              <c16:uniqueId val="{0000000A-F616-4694-BE99-F2F5C889A6FE}"/>
            </c:ext>
          </c:extLst>
        </c:ser>
        <c:dLbls>
          <c:showLegendKey val="0"/>
          <c:showVal val="0"/>
          <c:showCatName val="0"/>
          <c:showSerName val="0"/>
          <c:showPercent val="0"/>
          <c:showBubbleSize val="0"/>
        </c:dLbls>
        <c:gapWidth val="150"/>
        <c:axId val="506884368"/>
        <c:axId val="506881968"/>
      </c:barChart>
      <c:catAx>
        <c:axId val="506884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1" i="0" u="none" strike="noStrike" kern="1200" baseline="0">
                <a:solidFill>
                  <a:schemeClr val="tx1">
                    <a:lumMod val="65000"/>
                    <a:lumOff val="35000"/>
                  </a:schemeClr>
                </a:solidFill>
                <a:latin typeface="+mn-lt"/>
                <a:ea typeface="+mn-ea"/>
                <a:cs typeface="+mn-cs"/>
              </a:defRPr>
            </a:pPr>
            <a:endParaRPr lang="en-US"/>
          </a:p>
        </c:txPr>
        <c:crossAx val="506881968"/>
        <c:crosses val="autoZero"/>
        <c:auto val="1"/>
        <c:lblAlgn val="ctr"/>
        <c:lblOffset val="100"/>
        <c:noMultiLvlLbl val="0"/>
      </c:catAx>
      <c:valAx>
        <c:axId val="506881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88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[Superstore_Project.xlsx]Week_3!PivotTable10</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err="1"/>
              <a:t>Quaterly</a:t>
            </a:r>
            <a:r>
              <a:rPr lang="en-US" b="1" baseline="0" dirty="0"/>
              <a:t> and Yearly Product Performance</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Week_3!$B$125:$B$126</c:f>
              <c:strCache>
                <c:ptCount val="1"/>
                <c:pt idx="0">
                  <c:v>Furniture</c:v>
                </c:pt>
              </c:strCache>
            </c:strRef>
          </c:tx>
          <c:spPr>
            <a:solidFill>
              <a:schemeClr val="accent1"/>
            </a:solidFill>
            <a:ln>
              <a:noFill/>
            </a:ln>
            <a:effectLst/>
          </c:spPr>
          <c:invertIfNegative val="0"/>
          <c:cat>
            <c:multiLvlStrRef>
              <c:f>Week_3!$A$127:$A$147</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2011</c:v>
                  </c:pt>
                  <c:pt idx="4">
                    <c:v>2012</c:v>
                  </c:pt>
                  <c:pt idx="8">
                    <c:v>2013</c:v>
                  </c:pt>
                  <c:pt idx="12">
                    <c:v>2014</c:v>
                  </c:pt>
                </c:lvl>
              </c:multiLvlStrCache>
            </c:multiLvlStrRef>
          </c:cat>
          <c:val>
            <c:numRef>
              <c:f>Week_3!$B$127:$B$147</c:f>
              <c:numCache>
                <c:formatCode>General</c:formatCode>
                <c:ptCount val="16"/>
                <c:pt idx="0">
                  <c:v>-357.75739999999956</c:v>
                </c:pt>
                <c:pt idx="1">
                  <c:v>-7.1858000000000004</c:v>
                </c:pt>
                <c:pt idx="2">
                  <c:v>3217.5133000000001</c:v>
                </c:pt>
                <c:pt idx="3">
                  <c:v>2605.1554000000001</c:v>
                </c:pt>
                <c:pt idx="4">
                  <c:v>-68.6861999999999</c:v>
                </c:pt>
                <c:pt idx="5">
                  <c:v>1616.8509000000006</c:v>
                </c:pt>
                <c:pt idx="6">
                  <c:v>2708.6515000000004</c:v>
                </c:pt>
                <c:pt idx="7">
                  <c:v>-1241.6133000000002</c:v>
                </c:pt>
                <c:pt idx="8">
                  <c:v>825.22150000000011</c:v>
                </c:pt>
                <c:pt idx="9">
                  <c:v>1687.6951999999997</c:v>
                </c:pt>
                <c:pt idx="10">
                  <c:v>1544.0033999999998</c:v>
                </c:pt>
                <c:pt idx="11">
                  <c:v>2903.0329999999994</c:v>
                </c:pt>
                <c:pt idx="12">
                  <c:v>126.41020000000027</c:v>
                </c:pt>
                <c:pt idx="13">
                  <c:v>741.42989999999963</c:v>
                </c:pt>
                <c:pt idx="14">
                  <c:v>2693.0643000000005</c:v>
                </c:pt>
                <c:pt idx="15">
                  <c:v>-542.51309999999978</c:v>
                </c:pt>
              </c:numCache>
            </c:numRef>
          </c:val>
          <c:extLst>
            <c:ext xmlns:c16="http://schemas.microsoft.com/office/drawing/2014/chart" uri="{C3380CC4-5D6E-409C-BE32-E72D297353CC}">
              <c16:uniqueId val="{00000000-72C4-462E-9650-09E02A41A1EF}"/>
            </c:ext>
          </c:extLst>
        </c:ser>
        <c:ser>
          <c:idx val="1"/>
          <c:order val="1"/>
          <c:tx>
            <c:strRef>
              <c:f>Week_3!$C$125:$C$126</c:f>
              <c:strCache>
                <c:ptCount val="1"/>
                <c:pt idx="0">
                  <c:v>Office Supplies</c:v>
                </c:pt>
              </c:strCache>
            </c:strRef>
          </c:tx>
          <c:spPr>
            <a:solidFill>
              <a:schemeClr val="accent2"/>
            </a:solidFill>
            <a:ln>
              <a:noFill/>
            </a:ln>
            <a:effectLst/>
          </c:spPr>
          <c:invertIfNegative val="0"/>
          <c:cat>
            <c:multiLvlStrRef>
              <c:f>Week_3!$A$127:$A$147</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2011</c:v>
                  </c:pt>
                  <c:pt idx="4">
                    <c:v>2012</c:v>
                  </c:pt>
                  <c:pt idx="8">
                    <c:v>2013</c:v>
                  </c:pt>
                  <c:pt idx="12">
                    <c:v>2014</c:v>
                  </c:pt>
                </c:lvl>
              </c:multiLvlStrCache>
            </c:multiLvlStrRef>
          </c:cat>
          <c:val>
            <c:numRef>
              <c:f>Week_3!$C$127:$C$147</c:f>
              <c:numCache>
                <c:formatCode>General</c:formatCode>
                <c:ptCount val="16"/>
                <c:pt idx="0">
                  <c:v>4442.8088999999991</c:v>
                </c:pt>
                <c:pt idx="1">
                  <c:v>5923.1549999999988</c:v>
                </c:pt>
                <c:pt idx="2">
                  <c:v>5533.3733999999968</c:v>
                </c:pt>
                <c:pt idx="3">
                  <c:v>6694.078800000003</c:v>
                </c:pt>
                <c:pt idx="4">
                  <c:v>9116.6409999999996</c:v>
                </c:pt>
                <c:pt idx="5">
                  <c:v>6006.2831999999962</c:v>
                </c:pt>
                <c:pt idx="6">
                  <c:v>2173.0011000000031</c:v>
                </c:pt>
                <c:pt idx="7">
                  <c:v>7803.6085000000021</c:v>
                </c:pt>
                <c:pt idx="8">
                  <c:v>8609.4555999999975</c:v>
                </c:pt>
                <c:pt idx="9">
                  <c:v>6982.947299999998</c:v>
                </c:pt>
                <c:pt idx="10">
                  <c:v>4164.0456000000022</c:v>
                </c:pt>
                <c:pt idx="11">
                  <c:v>15259.215399999992</c:v>
                </c:pt>
                <c:pt idx="12">
                  <c:v>9323.7873</c:v>
                </c:pt>
                <c:pt idx="13">
                  <c:v>9161.3004999999939</c:v>
                </c:pt>
                <c:pt idx="14">
                  <c:v>11304.224099999998</c:v>
                </c:pt>
                <c:pt idx="15">
                  <c:v>9992.8750999999993</c:v>
                </c:pt>
              </c:numCache>
            </c:numRef>
          </c:val>
          <c:extLst>
            <c:ext xmlns:c16="http://schemas.microsoft.com/office/drawing/2014/chart" uri="{C3380CC4-5D6E-409C-BE32-E72D297353CC}">
              <c16:uniqueId val="{00000001-72C4-462E-9650-09E02A41A1EF}"/>
            </c:ext>
          </c:extLst>
        </c:ser>
        <c:ser>
          <c:idx val="2"/>
          <c:order val="2"/>
          <c:tx>
            <c:strRef>
              <c:f>Week_3!$D$125:$D$126</c:f>
              <c:strCache>
                <c:ptCount val="1"/>
                <c:pt idx="0">
                  <c:v>Technology</c:v>
                </c:pt>
              </c:strCache>
            </c:strRef>
          </c:tx>
          <c:spPr>
            <a:solidFill>
              <a:schemeClr val="accent3"/>
            </a:solidFill>
            <a:ln>
              <a:noFill/>
            </a:ln>
            <a:effectLst/>
          </c:spPr>
          <c:invertIfNegative val="0"/>
          <c:cat>
            <c:multiLvlStrRef>
              <c:f>Week_3!$A$127:$A$147</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2011</c:v>
                  </c:pt>
                  <c:pt idx="4">
                    <c:v>2012</c:v>
                  </c:pt>
                  <c:pt idx="8">
                    <c:v>2013</c:v>
                  </c:pt>
                  <c:pt idx="12">
                    <c:v>2014</c:v>
                  </c:pt>
                </c:lvl>
              </c:multiLvlStrCache>
            </c:multiLvlStrRef>
          </c:cat>
          <c:val>
            <c:numRef>
              <c:f>Week_3!$D$127:$D$147</c:f>
              <c:numCache>
                <c:formatCode>General</c:formatCode>
                <c:ptCount val="16"/>
                <c:pt idx="0">
                  <c:v>3150.2524000000008</c:v>
                </c:pt>
                <c:pt idx="1">
                  <c:v>5699.673600000001</c:v>
                </c:pt>
                <c:pt idx="2">
                  <c:v>3202.7186999999994</c:v>
                </c:pt>
                <c:pt idx="3">
                  <c:v>9440.1878000000033</c:v>
                </c:pt>
                <c:pt idx="4">
                  <c:v>3526.1920000000009</c:v>
                </c:pt>
                <c:pt idx="5">
                  <c:v>6077.5937000000013</c:v>
                </c:pt>
                <c:pt idx="6">
                  <c:v>15831.721400000002</c:v>
                </c:pt>
                <c:pt idx="7">
                  <c:v>8068.3598999999986</c:v>
                </c:pt>
                <c:pt idx="8">
                  <c:v>16103.523700000005</c:v>
                </c:pt>
                <c:pt idx="9">
                  <c:v>13010.1037</c:v>
                </c:pt>
                <c:pt idx="10">
                  <c:v>6921.5695000000005</c:v>
                </c:pt>
                <c:pt idx="11">
                  <c:v>3716.1168999999986</c:v>
                </c:pt>
                <c:pt idx="12">
                  <c:v>18881.416699999998</c:v>
                </c:pt>
                <c:pt idx="13">
                  <c:v>2942.3885999999989</c:v>
                </c:pt>
                <c:pt idx="14">
                  <c:v>11311.748599999999</c:v>
                </c:pt>
                <c:pt idx="15">
                  <c:v>17571.380900000004</c:v>
                </c:pt>
              </c:numCache>
            </c:numRef>
          </c:val>
          <c:extLst>
            <c:ext xmlns:c16="http://schemas.microsoft.com/office/drawing/2014/chart" uri="{C3380CC4-5D6E-409C-BE32-E72D297353CC}">
              <c16:uniqueId val="{00000002-72C4-462E-9650-09E02A41A1EF}"/>
            </c:ext>
          </c:extLst>
        </c:ser>
        <c:dLbls>
          <c:showLegendKey val="0"/>
          <c:showVal val="0"/>
          <c:showCatName val="0"/>
          <c:showSerName val="0"/>
          <c:showPercent val="0"/>
          <c:showBubbleSize val="0"/>
        </c:dLbls>
        <c:gapWidth val="219"/>
        <c:overlap val="-27"/>
        <c:axId val="53786127"/>
        <c:axId val="53800527"/>
      </c:barChart>
      <c:catAx>
        <c:axId val="537861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Year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00527"/>
        <c:crosses val="autoZero"/>
        <c:auto val="1"/>
        <c:lblAlgn val="ctr"/>
        <c:lblOffset val="100"/>
        <c:noMultiLvlLbl val="0"/>
      </c:catAx>
      <c:valAx>
        <c:axId val="538005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Profit</a:t>
                </a:r>
              </a:p>
            </c:rich>
          </c:tx>
          <c:layout>
            <c:manualLayout>
              <c:xMode val="edge"/>
              <c:yMode val="edge"/>
              <c:x val="1.5987210231814548E-2"/>
              <c:y val="0.33348242518374344"/>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861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Two Way Lifts for Products Category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'Week 5_2'!$W$90</c:f>
              <c:strCache>
                <c:ptCount val="1"/>
                <c:pt idx="0">
                  <c:v>Accessories</c:v>
                </c:pt>
              </c:strCache>
            </c:strRef>
          </c:tx>
          <c:spPr>
            <a:ln w="19050" cap="rnd">
              <a:solidFill>
                <a:schemeClr val="accent1">
                  <a:alpha val="50000"/>
                </a:schemeClr>
              </a:solidFill>
              <a:round/>
            </a:ln>
            <a:effectLst/>
          </c:spPr>
          <c:marker>
            <c:symbol val="circle"/>
            <c:size val="5"/>
            <c:spPr>
              <a:solidFill>
                <a:schemeClr val="accent1"/>
              </a:solidFill>
              <a:ln w="9525">
                <a:solidFill>
                  <a:schemeClr val="accent1"/>
                </a:solidFill>
              </a:ln>
              <a:effectLst/>
            </c:spPr>
          </c:marker>
          <c:cat>
            <c:strRef>
              <c:f>'Week 5_2'!$X$89:$AN$89</c:f>
              <c:strCache>
                <c:ptCount val="17"/>
                <c:pt idx="0">
                  <c:v>Accessories</c:v>
                </c:pt>
                <c:pt idx="1">
                  <c:v>Appliances</c:v>
                </c:pt>
                <c:pt idx="2">
                  <c:v>Art</c:v>
                </c:pt>
                <c:pt idx="3">
                  <c:v>Binders</c:v>
                </c:pt>
                <c:pt idx="4">
                  <c:v>Bookcases</c:v>
                </c:pt>
                <c:pt idx="5">
                  <c:v>Chairs</c:v>
                </c:pt>
                <c:pt idx="6">
                  <c:v>Copiers</c:v>
                </c:pt>
                <c:pt idx="7">
                  <c:v>Envelopes</c:v>
                </c:pt>
                <c:pt idx="8">
                  <c:v>Fasteners</c:v>
                </c:pt>
                <c:pt idx="9">
                  <c:v>Furnishings</c:v>
                </c:pt>
                <c:pt idx="10">
                  <c:v>Labels</c:v>
                </c:pt>
                <c:pt idx="11">
                  <c:v>Machines</c:v>
                </c:pt>
                <c:pt idx="12">
                  <c:v>Paper</c:v>
                </c:pt>
                <c:pt idx="13">
                  <c:v>Phones</c:v>
                </c:pt>
                <c:pt idx="14">
                  <c:v>Storage</c:v>
                </c:pt>
                <c:pt idx="15">
                  <c:v>Supplies</c:v>
                </c:pt>
                <c:pt idx="16">
                  <c:v>Tables</c:v>
                </c:pt>
              </c:strCache>
            </c:strRef>
          </c:cat>
          <c:val>
            <c:numRef>
              <c:f>'Week 5_2'!$X$90:$AN$90</c:f>
              <c:numCache>
                <c:formatCode>0.000</c:formatCode>
                <c:ptCount val="17"/>
                <c:pt idx="0">
                  <c:v>1</c:v>
                </c:pt>
                <c:pt idx="1">
                  <c:v>0.92811394054685048</c:v>
                </c:pt>
                <c:pt idx="2">
                  <c:v>0.84937449748312888</c:v>
                </c:pt>
                <c:pt idx="3">
                  <c:v>0.85348633912167382</c:v>
                </c:pt>
                <c:pt idx="4">
                  <c:v>0.90318468961400722</c:v>
                </c:pt>
                <c:pt idx="5">
                  <c:v>0.77514701330857327</c:v>
                </c:pt>
                <c:pt idx="6">
                  <c:v>0.61555792233327877</c:v>
                </c:pt>
                <c:pt idx="7">
                  <c:v>0.89655558165810889</c:v>
                </c:pt>
                <c:pt idx="8">
                  <c:v>0.87609639178596888</c:v>
                </c:pt>
                <c:pt idx="9">
                  <c:v>0.87609639178596888</c:v>
                </c:pt>
                <c:pt idx="10">
                  <c:v>0.94765082840903614</c:v>
                </c:pt>
                <c:pt idx="11">
                  <c:v>1.370349184241942</c:v>
                </c:pt>
                <c:pt idx="12">
                  <c:v>0.89620271815777108</c:v>
                </c:pt>
                <c:pt idx="13">
                  <c:v>0.9941688966758605</c:v>
                </c:pt>
                <c:pt idx="14">
                  <c:v>0.92478929387007391</c:v>
                </c:pt>
                <c:pt idx="15">
                  <c:v>0.93266351868678599</c:v>
                </c:pt>
                <c:pt idx="16">
                  <c:v>0.99986389990291535</c:v>
                </c:pt>
              </c:numCache>
            </c:numRef>
          </c:val>
          <c:smooth val="0"/>
          <c:extLst>
            <c:ext xmlns:c16="http://schemas.microsoft.com/office/drawing/2014/chart" uri="{C3380CC4-5D6E-409C-BE32-E72D297353CC}">
              <c16:uniqueId val="{00000000-97A2-43FC-8F68-A5E7E1CCE020}"/>
            </c:ext>
          </c:extLst>
        </c:ser>
        <c:ser>
          <c:idx val="1"/>
          <c:order val="1"/>
          <c:tx>
            <c:strRef>
              <c:f>'Week 5_2'!$W$92</c:f>
              <c:strCache>
                <c:ptCount val="1"/>
                <c:pt idx="0">
                  <c:v>Art</c:v>
                </c:pt>
              </c:strCache>
            </c:strRef>
          </c:tx>
          <c:spPr>
            <a:ln w="19050" cap="rnd">
              <a:solidFill>
                <a:schemeClr val="accent2">
                  <a:alpha val="50000"/>
                </a:schemeClr>
              </a:solidFill>
              <a:round/>
            </a:ln>
            <a:effectLst/>
          </c:spPr>
          <c:marker>
            <c:symbol val="circle"/>
            <c:size val="5"/>
            <c:spPr>
              <a:solidFill>
                <a:schemeClr val="accent2"/>
              </a:solidFill>
              <a:ln w="9525">
                <a:solidFill>
                  <a:schemeClr val="accent2"/>
                </a:solidFill>
              </a:ln>
              <a:effectLst/>
            </c:spPr>
          </c:marker>
          <c:cat>
            <c:strRef>
              <c:f>'Week 5_2'!$X$89:$AN$89</c:f>
              <c:strCache>
                <c:ptCount val="17"/>
                <c:pt idx="0">
                  <c:v>Accessories</c:v>
                </c:pt>
                <c:pt idx="1">
                  <c:v>Appliances</c:v>
                </c:pt>
                <c:pt idx="2">
                  <c:v>Art</c:v>
                </c:pt>
                <c:pt idx="3">
                  <c:v>Binders</c:v>
                </c:pt>
                <c:pt idx="4">
                  <c:v>Bookcases</c:v>
                </c:pt>
                <c:pt idx="5">
                  <c:v>Chairs</c:v>
                </c:pt>
                <c:pt idx="6">
                  <c:v>Copiers</c:v>
                </c:pt>
                <c:pt idx="7">
                  <c:v>Envelopes</c:v>
                </c:pt>
                <c:pt idx="8">
                  <c:v>Fasteners</c:v>
                </c:pt>
                <c:pt idx="9">
                  <c:v>Furnishings</c:v>
                </c:pt>
                <c:pt idx="10">
                  <c:v>Labels</c:v>
                </c:pt>
                <c:pt idx="11">
                  <c:v>Machines</c:v>
                </c:pt>
                <c:pt idx="12">
                  <c:v>Paper</c:v>
                </c:pt>
                <c:pt idx="13">
                  <c:v>Phones</c:v>
                </c:pt>
                <c:pt idx="14">
                  <c:v>Storage</c:v>
                </c:pt>
                <c:pt idx="15">
                  <c:v>Supplies</c:v>
                </c:pt>
                <c:pt idx="16">
                  <c:v>Tables</c:v>
                </c:pt>
              </c:strCache>
            </c:strRef>
          </c:cat>
          <c:val>
            <c:numRef>
              <c:f>'Week 5_2'!$X$92:$AN$92</c:f>
              <c:numCache>
                <c:formatCode>0.000</c:formatCode>
                <c:ptCount val="17"/>
                <c:pt idx="0">
                  <c:v>0.84937449748312888</c:v>
                </c:pt>
                <c:pt idx="1">
                  <c:v>0.89641501936720636</c:v>
                </c:pt>
                <c:pt idx="2">
                  <c:v>1</c:v>
                </c:pt>
                <c:pt idx="3">
                  <c:v>0.78103235356487966</c:v>
                </c:pt>
                <c:pt idx="4">
                  <c:v>1.0400747508305648</c:v>
                </c:pt>
                <c:pt idx="5">
                  <c:v>0.97549494604043152</c:v>
                </c:pt>
                <c:pt idx="6">
                  <c:v>0.70537941578820307</c:v>
                </c:pt>
                <c:pt idx="7">
                  <c:v>0.74301583900581814</c:v>
                </c:pt>
                <c:pt idx="8">
                  <c:v>0.95612890910826198</c:v>
                </c:pt>
                <c:pt idx="9">
                  <c:v>0.95612890910826198</c:v>
                </c:pt>
                <c:pt idx="10">
                  <c:v>0.9307979408997098</c:v>
                </c:pt>
                <c:pt idx="11">
                  <c:v>0.73417041235098701</c:v>
                </c:pt>
                <c:pt idx="12">
                  <c:v>0.86300468286430021</c:v>
                </c:pt>
                <c:pt idx="13">
                  <c:v>1.0438327893868249</c:v>
                </c:pt>
                <c:pt idx="14">
                  <c:v>0.8818863812023866</c:v>
                </c:pt>
                <c:pt idx="15">
                  <c:v>1.0626495094991111</c:v>
                </c:pt>
                <c:pt idx="16">
                  <c:v>0.84816212675510316</c:v>
                </c:pt>
              </c:numCache>
            </c:numRef>
          </c:val>
          <c:smooth val="0"/>
          <c:extLst>
            <c:ext xmlns:c16="http://schemas.microsoft.com/office/drawing/2014/chart" uri="{C3380CC4-5D6E-409C-BE32-E72D297353CC}">
              <c16:uniqueId val="{00000001-97A2-43FC-8F68-A5E7E1CCE020}"/>
            </c:ext>
          </c:extLst>
        </c:ser>
        <c:ser>
          <c:idx val="2"/>
          <c:order val="2"/>
          <c:tx>
            <c:strRef>
              <c:f>'Week 5_2'!$W$94</c:f>
              <c:strCache>
                <c:ptCount val="1"/>
                <c:pt idx="0">
                  <c:v>Bookcases</c:v>
                </c:pt>
              </c:strCache>
            </c:strRef>
          </c:tx>
          <c:spPr>
            <a:ln w="19050" cap="rnd">
              <a:solidFill>
                <a:schemeClr val="accent3">
                  <a:alpha val="50000"/>
                </a:schemeClr>
              </a:solidFill>
              <a:round/>
            </a:ln>
            <a:effectLst/>
          </c:spPr>
          <c:marker>
            <c:symbol val="circle"/>
            <c:size val="5"/>
            <c:spPr>
              <a:solidFill>
                <a:schemeClr val="accent3"/>
              </a:solidFill>
              <a:ln w="9525">
                <a:solidFill>
                  <a:schemeClr val="accent3"/>
                </a:solidFill>
              </a:ln>
              <a:effectLst/>
            </c:spPr>
          </c:marker>
          <c:cat>
            <c:strRef>
              <c:f>'Week 5_2'!$X$89:$AN$89</c:f>
              <c:strCache>
                <c:ptCount val="17"/>
                <c:pt idx="0">
                  <c:v>Accessories</c:v>
                </c:pt>
                <c:pt idx="1">
                  <c:v>Appliances</c:v>
                </c:pt>
                <c:pt idx="2">
                  <c:v>Art</c:v>
                </c:pt>
                <c:pt idx="3">
                  <c:v>Binders</c:v>
                </c:pt>
                <c:pt idx="4">
                  <c:v>Bookcases</c:v>
                </c:pt>
                <c:pt idx="5">
                  <c:v>Chairs</c:v>
                </c:pt>
                <c:pt idx="6">
                  <c:v>Copiers</c:v>
                </c:pt>
                <c:pt idx="7">
                  <c:v>Envelopes</c:v>
                </c:pt>
                <c:pt idx="8">
                  <c:v>Fasteners</c:v>
                </c:pt>
                <c:pt idx="9">
                  <c:v>Furnishings</c:v>
                </c:pt>
                <c:pt idx="10">
                  <c:v>Labels</c:v>
                </c:pt>
                <c:pt idx="11">
                  <c:v>Machines</c:v>
                </c:pt>
                <c:pt idx="12">
                  <c:v>Paper</c:v>
                </c:pt>
                <c:pt idx="13">
                  <c:v>Phones</c:v>
                </c:pt>
                <c:pt idx="14">
                  <c:v>Storage</c:v>
                </c:pt>
                <c:pt idx="15">
                  <c:v>Supplies</c:v>
                </c:pt>
                <c:pt idx="16">
                  <c:v>Tables</c:v>
                </c:pt>
              </c:strCache>
            </c:strRef>
          </c:cat>
          <c:val>
            <c:numRef>
              <c:f>'Week 5_2'!$X$94:$AN$94</c:f>
              <c:numCache>
                <c:formatCode>0.000</c:formatCode>
                <c:ptCount val="17"/>
                <c:pt idx="0">
                  <c:v>0.90318468961400744</c:v>
                </c:pt>
                <c:pt idx="1">
                  <c:v>0.64456960722204626</c:v>
                </c:pt>
                <c:pt idx="2">
                  <c:v>1.0400747508305648</c:v>
                </c:pt>
                <c:pt idx="3">
                  <c:v>0.95155775075987847</c:v>
                </c:pt>
                <c:pt idx="4">
                  <c:v>1</c:v>
                </c:pt>
                <c:pt idx="5">
                  <c:v>0.81526692708333337</c:v>
                </c:pt>
                <c:pt idx="6">
                  <c:v>0.65769432773109249</c:v>
                </c:pt>
                <c:pt idx="7">
                  <c:v>0.98786216293746432</c:v>
                </c:pt>
                <c:pt idx="8">
                  <c:v>0.72805232558139532</c:v>
                </c:pt>
                <c:pt idx="9">
                  <c:v>0.72805232558139532</c:v>
                </c:pt>
                <c:pt idx="10">
                  <c:v>1.3572073699421967</c:v>
                </c:pt>
                <c:pt idx="11">
                  <c:v>1.1979432397959184</c:v>
                </c:pt>
                <c:pt idx="12">
                  <c:v>0.90122346167686229</c:v>
                </c:pt>
                <c:pt idx="13">
                  <c:v>1.1537929975429977</c:v>
                </c:pt>
                <c:pt idx="14">
                  <c:v>1.0648384353741496</c:v>
                </c:pt>
                <c:pt idx="15">
                  <c:v>1.1958078686019864</c:v>
                </c:pt>
                <c:pt idx="16">
                  <c:v>0.65555200093066546</c:v>
                </c:pt>
              </c:numCache>
            </c:numRef>
          </c:val>
          <c:smooth val="0"/>
          <c:extLst>
            <c:ext xmlns:c16="http://schemas.microsoft.com/office/drawing/2014/chart" uri="{C3380CC4-5D6E-409C-BE32-E72D297353CC}">
              <c16:uniqueId val="{00000002-97A2-43FC-8F68-A5E7E1CCE020}"/>
            </c:ext>
          </c:extLst>
        </c:ser>
        <c:ser>
          <c:idx val="3"/>
          <c:order val="3"/>
          <c:tx>
            <c:strRef>
              <c:f>'Week 5_2'!$W$96</c:f>
              <c:strCache>
                <c:ptCount val="1"/>
                <c:pt idx="0">
                  <c:v>Copiers</c:v>
                </c:pt>
              </c:strCache>
            </c:strRef>
          </c:tx>
          <c:spPr>
            <a:ln w="19050" cap="rnd">
              <a:solidFill>
                <a:schemeClr val="accent4">
                  <a:alpha val="50000"/>
                </a:schemeClr>
              </a:solidFill>
              <a:round/>
            </a:ln>
            <a:effectLst/>
          </c:spPr>
          <c:marker>
            <c:symbol val="circle"/>
            <c:size val="5"/>
            <c:spPr>
              <a:solidFill>
                <a:schemeClr val="accent4"/>
              </a:solidFill>
              <a:ln w="9525">
                <a:solidFill>
                  <a:schemeClr val="accent4"/>
                </a:solidFill>
              </a:ln>
              <a:effectLst/>
            </c:spPr>
          </c:marker>
          <c:cat>
            <c:strRef>
              <c:f>'Week 5_2'!$X$89:$AN$89</c:f>
              <c:strCache>
                <c:ptCount val="17"/>
                <c:pt idx="0">
                  <c:v>Accessories</c:v>
                </c:pt>
                <c:pt idx="1">
                  <c:v>Appliances</c:v>
                </c:pt>
                <c:pt idx="2">
                  <c:v>Art</c:v>
                </c:pt>
                <c:pt idx="3">
                  <c:v>Binders</c:v>
                </c:pt>
                <c:pt idx="4">
                  <c:v>Bookcases</c:v>
                </c:pt>
                <c:pt idx="5">
                  <c:v>Chairs</c:v>
                </c:pt>
                <c:pt idx="6">
                  <c:v>Copiers</c:v>
                </c:pt>
                <c:pt idx="7">
                  <c:v>Envelopes</c:v>
                </c:pt>
                <c:pt idx="8">
                  <c:v>Fasteners</c:v>
                </c:pt>
                <c:pt idx="9">
                  <c:v>Furnishings</c:v>
                </c:pt>
                <c:pt idx="10">
                  <c:v>Labels</c:v>
                </c:pt>
                <c:pt idx="11">
                  <c:v>Machines</c:v>
                </c:pt>
                <c:pt idx="12">
                  <c:v>Paper</c:v>
                </c:pt>
                <c:pt idx="13">
                  <c:v>Phones</c:v>
                </c:pt>
                <c:pt idx="14">
                  <c:v>Storage</c:v>
                </c:pt>
                <c:pt idx="15">
                  <c:v>Supplies</c:v>
                </c:pt>
                <c:pt idx="16">
                  <c:v>Tables</c:v>
                </c:pt>
              </c:strCache>
            </c:strRef>
          </c:cat>
          <c:val>
            <c:numRef>
              <c:f>'Week 5_2'!$X$96:$AN$96</c:f>
              <c:numCache>
                <c:formatCode>0.000</c:formatCode>
                <c:ptCount val="17"/>
                <c:pt idx="0">
                  <c:v>0.61555792233327888</c:v>
                </c:pt>
                <c:pt idx="1">
                  <c:v>1.4699686970131733</c:v>
                </c:pt>
                <c:pt idx="2">
                  <c:v>0.70537941578820318</c:v>
                </c:pt>
                <c:pt idx="3">
                  <c:v>1.0635057214375112</c:v>
                </c:pt>
                <c:pt idx="4">
                  <c:v>0.65769432773109249</c:v>
                </c:pt>
                <c:pt idx="5">
                  <c:v>1.2788500816993464</c:v>
                </c:pt>
                <c:pt idx="6">
                  <c:v>1</c:v>
                </c:pt>
                <c:pt idx="7">
                  <c:v>1.1833215213796364</c:v>
                </c:pt>
                <c:pt idx="8">
                  <c:v>1.0278385772913816</c:v>
                </c:pt>
                <c:pt idx="9">
                  <c:v>1.0278385772913816</c:v>
                </c:pt>
                <c:pt idx="10">
                  <c:v>1.2773716422985379</c:v>
                </c:pt>
                <c:pt idx="11">
                  <c:v>1.315388655462185</c:v>
                </c:pt>
                <c:pt idx="12">
                  <c:v>1.2369733787721637</c:v>
                </c:pt>
                <c:pt idx="13">
                  <c:v>0.99542925278219396</c:v>
                </c:pt>
                <c:pt idx="14">
                  <c:v>1.1376334317510788</c:v>
                </c:pt>
                <c:pt idx="15">
                  <c:v>1.5756527209814408</c:v>
                </c:pt>
                <c:pt idx="16">
                  <c:v>0.47988120329565054</c:v>
                </c:pt>
              </c:numCache>
            </c:numRef>
          </c:val>
          <c:smooth val="0"/>
          <c:extLst>
            <c:ext xmlns:c16="http://schemas.microsoft.com/office/drawing/2014/chart" uri="{C3380CC4-5D6E-409C-BE32-E72D297353CC}">
              <c16:uniqueId val="{00000003-97A2-43FC-8F68-A5E7E1CCE020}"/>
            </c:ext>
          </c:extLst>
        </c:ser>
        <c:ser>
          <c:idx val="4"/>
          <c:order val="4"/>
          <c:tx>
            <c:strRef>
              <c:f>'Week 5_2'!$W$98</c:f>
              <c:strCache>
                <c:ptCount val="1"/>
                <c:pt idx="0">
                  <c:v>Fasteners</c:v>
                </c:pt>
              </c:strCache>
            </c:strRef>
          </c:tx>
          <c:spPr>
            <a:ln w="19050" cap="rnd">
              <a:solidFill>
                <a:schemeClr val="accent5">
                  <a:alpha val="50000"/>
                </a:schemeClr>
              </a:solidFill>
              <a:round/>
            </a:ln>
            <a:effectLst/>
          </c:spPr>
          <c:marker>
            <c:symbol val="circle"/>
            <c:size val="5"/>
            <c:spPr>
              <a:solidFill>
                <a:schemeClr val="accent5"/>
              </a:solidFill>
              <a:ln w="9525">
                <a:solidFill>
                  <a:schemeClr val="accent5"/>
                </a:solidFill>
              </a:ln>
              <a:effectLst/>
            </c:spPr>
          </c:marker>
          <c:cat>
            <c:strRef>
              <c:f>'Week 5_2'!$X$89:$AN$89</c:f>
              <c:strCache>
                <c:ptCount val="17"/>
                <c:pt idx="0">
                  <c:v>Accessories</c:v>
                </c:pt>
                <c:pt idx="1">
                  <c:v>Appliances</c:v>
                </c:pt>
                <c:pt idx="2">
                  <c:v>Art</c:v>
                </c:pt>
                <c:pt idx="3">
                  <c:v>Binders</c:v>
                </c:pt>
                <c:pt idx="4">
                  <c:v>Bookcases</c:v>
                </c:pt>
                <c:pt idx="5">
                  <c:v>Chairs</c:v>
                </c:pt>
                <c:pt idx="6">
                  <c:v>Copiers</c:v>
                </c:pt>
                <c:pt idx="7">
                  <c:v>Envelopes</c:v>
                </c:pt>
                <c:pt idx="8">
                  <c:v>Fasteners</c:v>
                </c:pt>
                <c:pt idx="9">
                  <c:v>Furnishings</c:v>
                </c:pt>
                <c:pt idx="10">
                  <c:v>Labels</c:v>
                </c:pt>
                <c:pt idx="11">
                  <c:v>Machines</c:v>
                </c:pt>
                <c:pt idx="12">
                  <c:v>Paper</c:v>
                </c:pt>
                <c:pt idx="13">
                  <c:v>Phones</c:v>
                </c:pt>
                <c:pt idx="14">
                  <c:v>Storage</c:v>
                </c:pt>
                <c:pt idx="15">
                  <c:v>Supplies</c:v>
                </c:pt>
                <c:pt idx="16">
                  <c:v>Tables</c:v>
                </c:pt>
              </c:strCache>
            </c:strRef>
          </c:cat>
          <c:val>
            <c:numRef>
              <c:f>'Week 5_2'!$X$98:$AN$98</c:f>
              <c:numCache>
                <c:formatCode>0.000</c:formatCode>
                <c:ptCount val="17"/>
                <c:pt idx="0">
                  <c:v>0.87609639178596888</c:v>
                </c:pt>
                <c:pt idx="1">
                  <c:v>1.0848141081833651</c:v>
                </c:pt>
                <c:pt idx="2">
                  <c:v>0.95612890910826198</c:v>
                </c:pt>
                <c:pt idx="3">
                  <c:v>1.0976108008765109</c:v>
                </c:pt>
                <c:pt idx="4">
                  <c:v>0.72805232558139532</c:v>
                </c:pt>
                <c:pt idx="5">
                  <c:v>1.0516311369509044</c:v>
                </c:pt>
                <c:pt idx="6">
                  <c:v>1.0278385772913816</c:v>
                </c:pt>
                <c:pt idx="7">
                  <c:v>1.0292145325488</c:v>
                </c:pt>
                <c:pt idx="8">
                  <c:v>1</c:v>
                </c:pt>
                <c:pt idx="9">
                  <c:v>23.29767441860465</c:v>
                </c:pt>
                <c:pt idx="10">
                  <c:v>1.0100147869337277</c:v>
                </c:pt>
                <c:pt idx="11">
                  <c:v>1.6641196013289037</c:v>
                </c:pt>
                <c:pt idx="12">
                  <c:v>1.1541249292171909</c:v>
                </c:pt>
                <c:pt idx="13">
                  <c:v>1.0589852008456659</c:v>
                </c:pt>
                <c:pt idx="14">
                  <c:v>1.1094130675526024</c:v>
                </c:pt>
                <c:pt idx="15">
                  <c:v>1.3704514363885087</c:v>
                </c:pt>
                <c:pt idx="16">
                  <c:v>0.75888190288614499</c:v>
                </c:pt>
              </c:numCache>
            </c:numRef>
          </c:val>
          <c:smooth val="0"/>
          <c:extLst>
            <c:ext xmlns:c16="http://schemas.microsoft.com/office/drawing/2014/chart" uri="{C3380CC4-5D6E-409C-BE32-E72D297353CC}">
              <c16:uniqueId val="{00000004-97A2-43FC-8F68-A5E7E1CCE020}"/>
            </c:ext>
          </c:extLst>
        </c:ser>
        <c:ser>
          <c:idx val="5"/>
          <c:order val="5"/>
          <c:tx>
            <c:strRef>
              <c:f>'Week 5_2'!$W$100</c:f>
              <c:strCache>
                <c:ptCount val="1"/>
                <c:pt idx="0">
                  <c:v>Labels</c:v>
                </c:pt>
              </c:strCache>
            </c:strRef>
          </c:tx>
          <c:spPr>
            <a:ln w="19050" cap="rnd">
              <a:solidFill>
                <a:schemeClr val="accent6">
                  <a:alpha val="50000"/>
                </a:schemeClr>
              </a:solidFill>
              <a:round/>
            </a:ln>
            <a:effectLst/>
          </c:spPr>
          <c:marker>
            <c:symbol val="circle"/>
            <c:size val="5"/>
            <c:spPr>
              <a:solidFill>
                <a:schemeClr val="accent6"/>
              </a:solidFill>
              <a:ln w="9525">
                <a:solidFill>
                  <a:schemeClr val="accent6"/>
                </a:solidFill>
              </a:ln>
              <a:effectLst/>
            </c:spPr>
          </c:marker>
          <c:cat>
            <c:strRef>
              <c:f>'Week 5_2'!$X$89:$AN$89</c:f>
              <c:strCache>
                <c:ptCount val="17"/>
                <c:pt idx="0">
                  <c:v>Accessories</c:v>
                </c:pt>
                <c:pt idx="1">
                  <c:v>Appliances</c:v>
                </c:pt>
                <c:pt idx="2">
                  <c:v>Art</c:v>
                </c:pt>
                <c:pt idx="3">
                  <c:v>Binders</c:v>
                </c:pt>
                <c:pt idx="4">
                  <c:v>Bookcases</c:v>
                </c:pt>
                <c:pt idx="5">
                  <c:v>Chairs</c:v>
                </c:pt>
                <c:pt idx="6">
                  <c:v>Copiers</c:v>
                </c:pt>
                <c:pt idx="7">
                  <c:v>Envelopes</c:v>
                </c:pt>
                <c:pt idx="8">
                  <c:v>Fasteners</c:v>
                </c:pt>
                <c:pt idx="9">
                  <c:v>Furnishings</c:v>
                </c:pt>
                <c:pt idx="10">
                  <c:v>Labels</c:v>
                </c:pt>
                <c:pt idx="11">
                  <c:v>Machines</c:v>
                </c:pt>
                <c:pt idx="12">
                  <c:v>Paper</c:v>
                </c:pt>
                <c:pt idx="13">
                  <c:v>Phones</c:v>
                </c:pt>
                <c:pt idx="14">
                  <c:v>Storage</c:v>
                </c:pt>
                <c:pt idx="15">
                  <c:v>Supplies</c:v>
                </c:pt>
                <c:pt idx="16">
                  <c:v>Tables</c:v>
                </c:pt>
              </c:strCache>
            </c:strRef>
          </c:cat>
          <c:val>
            <c:numRef>
              <c:f>'Week 5_2'!$X$100:$AN$100</c:f>
              <c:numCache>
                <c:formatCode>0.000</c:formatCode>
                <c:ptCount val="17"/>
                <c:pt idx="0">
                  <c:v>0.94765082840903614</c:v>
                </c:pt>
                <c:pt idx="1">
                  <c:v>0.67408969150122389</c:v>
                </c:pt>
                <c:pt idx="2">
                  <c:v>0.93079794089970969</c:v>
                </c:pt>
                <c:pt idx="3">
                  <c:v>0.90205474638508698</c:v>
                </c:pt>
                <c:pt idx="4">
                  <c:v>1.3572073699421965</c:v>
                </c:pt>
                <c:pt idx="5">
                  <c:v>0.90480491329479762</c:v>
                </c:pt>
                <c:pt idx="6">
                  <c:v>1.2773716422985379</c:v>
                </c:pt>
                <c:pt idx="7">
                  <c:v>0.6395408222485317</c:v>
                </c:pt>
                <c:pt idx="8">
                  <c:v>1.0100147869337275</c:v>
                </c:pt>
                <c:pt idx="9">
                  <c:v>1.0100147869337275</c:v>
                </c:pt>
                <c:pt idx="10">
                  <c:v>1</c:v>
                </c:pt>
                <c:pt idx="11">
                  <c:v>1.0340627580511972</c:v>
                </c:pt>
                <c:pt idx="12">
                  <c:v>0.97241837868794367</c:v>
                </c:pt>
                <c:pt idx="13">
                  <c:v>1.0315220633139708</c:v>
                </c:pt>
                <c:pt idx="14">
                  <c:v>1.1365374457860005</c:v>
                </c:pt>
                <c:pt idx="15">
                  <c:v>1.3934963370529503</c:v>
                </c:pt>
                <c:pt idx="16">
                  <c:v>0.8016512586846416</c:v>
                </c:pt>
              </c:numCache>
            </c:numRef>
          </c:val>
          <c:smooth val="0"/>
          <c:extLst>
            <c:ext xmlns:c16="http://schemas.microsoft.com/office/drawing/2014/chart" uri="{C3380CC4-5D6E-409C-BE32-E72D297353CC}">
              <c16:uniqueId val="{00000005-97A2-43FC-8F68-A5E7E1CCE020}"/>
            </c:ext>
          </c:extLst>
        </c:ser>
        <c:ser>
          <c:idx val="6"/>
          <c:order val="6"/>
          <c:tx>
            <c:strRef>
              <c:f>'Week 5_2'!$W$102</c:f>
              <c:strCache>
                <c:ptCount val="1"/>
                <c:pt idx="0">
                  <c:v>Paper</c:v>
                </c:pt>
              </c:strCache>
            </c:strRef>
          </c:tx>
          <c:spPr>
            <a:ln w="19050" cap="rnd">
              <a:solidFill>
                <a:schemeClr val="accent1">
                  <a:lumMod val="60000"/>
                  <a:alpha val="5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'Week 5_2'!$X$89:$AN$89</c:f>
              <c:strCache>
                <c:ptCount val="17"/>
                <c:pt idx="0">
                  <c:v>Accessories</c:v>
                </c:pt>
                <c:pt idx="1">
                  <c:v>Appliances</c:v>
                </c:pt>
                <c:pt idx="2">
                  <c:v>Art</c:v>
                </c:pt>
                <c:pt idx="3">
                  <c:v>Binders</c:v>
                </c:pt>
                <c:pt idx="4">
                  <c:v>Bookcases</c:v>
                </c:pt>
                <c:pt idx="5">
                  <c:v>Chairs</c:v>
                </c:pt>
                <c:pt idx="6">
                  <c:v>Copiers</c:v>
                </c:pt>
                <c:pt idx="7">
                  <c:v>Envelopes</c:v>
                </c:pt>
                <c:pt idx="8">
                  <c:v>Fasteners</c:v>
                </c:pt>
                <c:pt idx="9">
                  <c:v>Furnishings</c:v>
                </c:pt>
                <c:pt idx="10">
                  <c:v>Labels</c:v>
                </c:pt>
                <c:pt idx="11">
                  <c:v>Machines</c:v>
                </c:pt>
                <c:pt idx="12">
                  <c:v>Paper</c:v>
                </c:pt>
                <c:pt idx="13">
                  <c:v>Phones</c:v>
                </c:pt>
                <c:pt idx="14">
                  <c:v>Storage</c:v>
                </c:pt>
                <c:pt idx="15">
                  <c:v>Supplies</c:v>
                </c:pt>
                <c:pt idx="16">
                  <c:v>Tables</c:v>
                </c:pt>
              </c:strCache>
            </c:strRef>
          </c:cat>
          <c:val>
            <c:numRef>
              <c:f>'Week 5_2'!$X$102:$AN$102</c:f>
              <c:numCache>
                <c:formatCode>0.000</c:formatCode>
                <c:ptCount val="17"/>
                <c:pt idx="0">
                  <c:v>0.89620271815777131</c:v>
                </c:pt>
                <c:pt idx="1">
                  <c:v>1.0164575037094543</c:v>
                </c:pt>
                <c:pt idx="2">
                  <c:v>0.86300468286430043</c:v>
                </c:pt>
                <c:pt idx="3">
                  <c:v>0.87885266652885508</c:v>
                </c:pt>
                <c:pt idx="4">
                  <c:v>0.90122346167686229</c:v>
                </c:pt>
                <c:pt idx="5">
                  <c:v>0.97111000326523</c:v>
                </c:pt>
                <c:pt idx="6">
                  <c:v>1.236973378772164</c:v>
                </c:pt>
                <c:pt idx="7">
                  <c:v>0.96275277432146733</c:v>
                </c:pt>
                <c:pt idx="8">
                  <c:v>1.1541249292171909</c:v>
                </c:pt>
                <c:pt idx="9">
                  <c:v>1.1541249292171909</c:v>
                </c:pt>
                <c:pt idx="10">
                  <c:v>0.9724183786879439</c:v>
                </c:pt>
                <c:pt idx="11">
                  <c:v>1.0514273719563394</c:v>
                </c:pt>
                <c:pt idx="12">
                  <c:v>1</c:v>
                </c:pt>
                <c:pt idx="13">
                  <c:v>0.90417587268972655</c:v>
                </c:pt>
                <c:pt idx="14">
                  <c:v>0.963470127198087</c:v>
                </c:pt>
                <c:pt idx="15">
                  <c:v>1.0120691280863159</c:v>
                </c:pt>
                <c:pt idx="16">
                  <c:v>0.73976648971520931</c:v>
                </c:pt>
              </c:numCache>
            </c:numRef>
          </c:val>
          <c:smooth val="0"/>
          <c:extLst>
            <c:ext xmlns:c16="http://schemas.microsoft.com/office/drawing/2014/chart" uri="{C3380CC4-5D6E-409C-BE32-E72D297353CC}">
              <c16:uniqueId val="{00000006-97A2-43FC-8F68-A5E7E1CCE020}"/>
            </c:ext>
          </c:extLst>
        </c:ser>
        <c:ser>
          <c:idx val="7"/>
          <c:order val="7"/>
          <c:tx>
            <c:strRef>
              <c:f>'Week 5_2'!$W$104</c:f>
              <c:strCache>
                <c:ptCount val="1"/>
                <c:pt idx="0">
                  <c:v>Storage</c:v>
                </c:pt>
              </c:strCache>
            </c:strRef>
          </c:tx>
          <c:spPr>
            <a:ln w="19050" cap="rnd">
              <a:solidFill>
                <a:schemeClr val="accent2">
                  <a:lumMod val="60000"/>
                  <a:alpha val="5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'Week 5_2'!$X$89:$AN$89</c:f>
              <c:strCache>
                <c:ptCount val="17"/>
                <c:pt idx="0">
                  <c:v>Accessories</c:v>
                </c:pt>
                <c:pt idx="1">
                  <c:v>Appliances</c:v>
                </c:pt>
                <c:pt idx="2">
                  <c:v>Art</c:v>
                </c:pt>
                <c:pt idx="3">
                  <c:v>Binders</c:v>
                </c:pt>
                <c:pt idx="4">
                  <c:v>Bookcases</c:v>
                </c:pt>
                <c:pt idx="5">
                  <c:v>Chairs</c:v>
                </c:pt>
                <c:pt idx="6">
                  <c:v>Copiers</c:v>
                </c:pt>
                <c:pt idx="7">
                  <c:v>Envelopes</c:v>
                </c:pt>
                <c:pt idx="8">
                  <c:v>Fasteners</c:v>
                </c:pt>
                <c:pt idx="9">
                  <c:v>Furnishings</c:v>
                </c:pt>
                <c:pt idx="10">
                  <c:v>Labels</c:v>
                </c:pt>
                <c:pt idx="11">
                  <c:v>Machines</c:v>
                </c:pt>
                <c:pt idx="12">
                  <c:v>Paper</c:v>
                </c:pt>
                <c:pt idx="13">
                  <c:v>Phones</c:v>
                </c:pt>
                <c:pt idx="14">
                  <c:v>Storage</c:v>
                </c:pt>
                <c:pt idx="15">
                  <c:v>Supplies</c:v>
                </c:pt>
                <c:pt idx="16">
                  <c:v>Tables</c:v>
                </c:pt>
              </c:strCache>
            </c:strRef>
          </c:cat>
          <c:val>
            <c:numRef>
              <c:f>'Week 5_2'!$X$104:$AN$104</c:f>
              <c:numCache>
                <c:formatCode>0.000</c:formatCode>
                <c:ptCount val="17"/>
                <c:pt idx="0">
                  <c:v>0.92478929387007391</c:v>
                </c:pt>
                <c:pt idx="1">
                  <c:v>0.80046343460977609</c:v>
                </c:pt>
                <c:pt idx="2">
                  <c:v>0.8818863812023866</c:v>
                </c:pt>
                <c:pt idx="3">
                  <c:v>0.97482621570767458</c:v>
                </c:pt>
                <c:pt idx="4">
                  <c:v>1.0648384353741496</c:v>
                </c:pt>
                <c:pt idx="5">
                  <c:v>0.92893563206063201</c:v>
                </c:pt>
                <c:pt idx="6">
                  <c:v>1.1376334317510788</c:v>
                </c:pt>
                <c:pt idx="7">
                  <c:v>0.98381686333493568</c:v>
                </c:pt>
                <c:pt idx="8">
                  <c:v>1.1094130675526024</c:v>
                </c:pt>
                <c:pt idx="9">
                  <c:v>1.1094130675526024</c:v>
                </c:pt>
                <c:pt idx="10">
                  <c:v>1.1365374457860007</c:v>
                </c:pt>
                <c:pt idx="11">
                  <c:v>1.2087355212355213</c:v>
                </c:pt>
                <c:pt idx="12">
                  <c:v>0.96347012719808689</c:v>
                </c:pt>
                <c:pt idx="13">
                  <c:v>0.92659823740904812</c:v>
                </c:pt>
                <c:pt idx="14">
                  <c:v>1</c:v>
                </c:pt>
                <c:pt idx="15">
                  <c:v>1.0686859510388922</c:v>
                </c:pt>
                <c:pt idx="16">
                  <c:v>1.0079358092387407</c:v>
                </c:pt>
              </c:numCache>
            </c:numRef>
          </c:val>
          <c:smooth val="0"/>
          <c:extLst>
            <c:ext xmlns:c16="http://schemas.microsoft.com/office/drawing/2014/chart" uri="{C3380CC4-5D6E-409C-BE32-E72D297353CC}">
              <c16:uniqueId val="{00000007-97A2-43FC-8F68-A5E7E1CCE020}"/>
            </c:ext>
          </c:extLst>
        </c:ser>
        <c:ser>
          <c:idx val="8"/>
          <c:order val="8"/>
          <c:tx>
            <c:strRef>
              <c:f>'Week 5_2'!$W$106</c:f>
              <c:strCache>
                <c:ptCount val="1"/>
                <c:pt idx="0">
                  <c:v>Tables</c:v>
                </c:pt>
              </c:strCache>
            </c:strRef>
          </c:tx>
          <c:spPr>
            <a:ln w="19050" cap="rnd">
              <a:solidFill>
                <a:schemeClr val="accent3">
                  <a:lumMod val="60000"/>
                  <a:alpha val="5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'Week 5_2'!$X$89:$AN$89</c:f>
              <c:strCache>
                <c:ptCount val="17"/>
                <c:pt idx="0">
                  <c:v>Accessories</c:v>
                </c:pt>
                <c:pt idx="1">
                  <c:v>Appliances</c:v>
                </c:pt>
                <c:pt idx="2">
                  <c:v>Art</c:v>
                </c:pt>
                <c:pt idx="3">
                  <c:v>Binders</c:v>
                </c:pt>
                <c:pt idx="4">
                  <c:v>Bookcases</c:v>
                </c:pt>
                <c:pt idx="5">
                  <c:v>Chairs</c:v>
                </c:pt>
                <c:pt idx="6">
                  <c:v>Copiers</c:v>
                </c:pt>
                <c:pt idx="7">
                  <c:v>Envelopes</c:v>
                </c:pt>
                <c:pt idx="8">
                  <c:v>Fasteners</c:v>
                </c:pt>
                <c:pt idx="9">
                  <c:v>Furnishings</c:v>
                </c:pt>
                <c:pt idx="10">
                  <c:v>Labels</c:v>
                </c:pt>
                <c:pt idx="11">
                  <c:v>Machines</c:v>
                </c:pt>
                <c:pt idx="12">
                  <c:v>Paper</c:v>
                </c:pt>
                <c:pt idx="13">
                  <c:v>Phones</c:v>
                </c:pt>
                <c:pt idx="14">
                  <c:v>Storage</c:v>
                </c:pt>
                <c:pt idx="15">
                  <c:v>Supplies</c:v>
                </c:pt>
                <c:pt idx="16">
                  <c:v>Tables</c:v>
                </c:pt>
              </c:strCache>
            </c:strRef>
          </c:cat>
          <c:val>
            <c:numRef>
              <c:f>'Week 5_2'!$X$106:$AN$106</c:f>
              <c:numCache>
                <c:formatCode>0.000</c:formatCode>
                <c:ptCount val="17"/>
                <c:pt idx="0">
                  <c:v>0.99986389990291535</c:v>
                </c:pt>
                <c:pt idx="1">
                  <c:v>1.0853189076753071</c:v>
                </c:pt>
                <c:pt idx="2">
                  <c:v>0.84816212675510316</c:v>
                </c:pt>
                <c:pt idx="3">
                  <c:v>0.88026840786907312</c:v>
                </c:pt>
                <c:pt idx="4">
                  <c:v>0.65555200093066546</c:v>
                </c:pt>
                <c:pt idx="5">
                  <c:v>0.87811595186391611</c:v>
                </c:pt>
                <c:pt idx="6">
                  <c:v>0.47988120329565054</c:v>
                </c:pt>
                <c:pt idx="7">
                  <c:v>0.78631136925552381</c:v>
                </c:pt>
                <c:pt idx="8">
                  <c:v>0.75888190288614499</c:v>
                </c:pt>
                <c:pt idx="9">
                  <c:v>0.75888190288614499</c:v>
                </c:pt>
                <c:pt idx="10">
                  <c:v>0.8016512586846416</c:v>
                </c:pt>
                <c:pt idx="11">
                  <c:v>0.87406933457422054</c:v>
                </c:pt>
                <c:pt idx="12">
                  <c:v>0.73976648971520931</c:v>
                </c:pt>
                <c:pt idx="13">
                  <c:v>1.0422972572809706</c:v>
                </c:pt>
                <c:pt idx="14">
                  <c:v>1.0079358092387409</c:v>
                </c:pt>
                <c:pt idx="15">
                  <c:v>0.95976240659130085</c:v>
                </c:pt>
                <c:pt idx="16">
                  <c:v>1</c:v>
                </c:pt>
              </c:numCache>
            </c:numRef>
          </c:val>
          <c:smooth val="0"/>
          <c:extLst>
            <c:ext xmlns:c16="http://schemas.microsoft.com/office/drawing/2014/chart" uri="{C3380CC4-5D6E-409C-BE32-E72D297353CC}">
              <c16:uniqueId val="{00000008-97A2-43FC-8F68-A5E7E1CCE020}"/>
            </c:ext>
          </c:extLst>
        </c:ser>
        <c:dLbls>
          <c:showLegendKey val="0"/>
          <c:showVal val="0"/>
          <c:showCatName val="0"/>
          <c:showSerName val="0"/>
          <c:showPercent val="0"/>
          <c:showBubbleSize val="0"/>
        </c:dLbls>
        <c:marker val="1"/>
        <c:smooth val="0"/>
        <c:axId val="870236160"/>
        <c:axId val="870237952"/>
      </c:lineChart>
      <c:catAx>
        <c:axId val="8702361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Products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0237952"/>
        <c:crosses val="autoZero"/>
        <c:auto val="1"/>
        <c:lblAlgn val="ctr"/>
        <c:lblOffset val="100"/>
        <c:noMultiLvlLbl val="0"/>
      </c:catAx>
      <c:valAx>
        <c:axId val="8702379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Lift Corelation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0236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[Superstore_Project.xlsx]Week_2!PivotTable3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Revenue by Segment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Week_2!$B$69</c:f>
              <c:strCache>
                <c:ptCount val="1"/>
                <c:pt idx="0">
                  <c:v>Total</c:v>
                </c:pt>
              </c:strCache>
            </c:strRef>
          </c:tx>
          <c:spPr>
            <a:solidFill>
              <a:schemeClr val="accent1"/>
            </a:solidFill>
            <a:ln>
              <a:noFill/>
            </a:ln>
            <a:effectLst/>
          </c:spPr>
          <c:invertIfNegative val="0"/>
          <c:cat>
            <c:strRef>
              <c:f>Week_2!$A$70:$A$73</c:f>
              <c:strCache>
                <c:ptCount val="3"/>
                <c:pt idx="0">
                  <c:v>Consumer</c:v>
                </c:pt>
                <c:pt idx="1">
                  <c:v>Corporate</c:v>
                </c:pt>
                <c:pt idx="2">
                  <c:v>Home Office</c:v>
                </c:pt>
              </c:strCache>
            </c:strRef>
          </c:cat>
          <c:val>
            <c:numRef>
              <c:f>Week_2!$B$70:$B$73</c:f>
              <c:numCache>
                <c:formatCode>General</c:formatCode>
                <c:ptCount val="3"/>
                <c:pt idx="0">
                  <c:v>5819347.4007999813</c:v>
                </c:pt>
                <c:pt idx="1">
                  <c:v>3516107.672599996</c:v>
                </c:pt>
                <c:pt idx="2">
                  <c:v>2152606.9985000025</c:v>
                </c:pt>
              </c:numCache>
            </c:numRef>
          </c:val>
          <c:extLst>
            <c:ext xmlns:c16="http://schemas.microsoft.com/office/drawing/2014/chart" uri="{C3380CC4-5D6E-409C-BE32-E72D297353CC}">
              <c16:uniqueId val="{00000000-D6A5-401D-BF60-189727EAF902}"/>
            </c:ext>
          </c:extLst>
        </c:ser>
        <c:dLbls>
          <c:showLegendKey val="0"/>
          <c:showVal val="0"/>
          <c:showCatName val="0"/>
          <c:showSerName val="0"/>
          <c:showPercent val="0"/>
          <c:showBubbleSize val="0"/>
        </c:dLbls>
        <c:gapWidth val="219"/>
        <c:overlap val="-27"/>
        <c:axId val="411999007"/>
        <c:axId val="411996607"/>
      </c:barChart>
      <c:catAx>
        <c:axId val="411999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996607"/>
        <c:crosses val="autoZero"/>
        <c:auto val="1"/>
        <c:lblAlgn val="ctr"/>
        <c:lblOffset val="100"/>
        <c:noMultiLvlLbl val="0"/>
      </c:catAx>
      <c:valAx>
        <c:axId val="41199660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Revenue</a:t>
                </a:r>
              </a:p>
            </c:rich>
          </c:tx>
          <c:layout>
            <c:manualLayout>
              <c:xMode val="edge"/>
              <c:yMode val="edge"/>
              <c:x val="2.014098690835851E-2"/>
              <c:y val="0.3932980887091571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999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[Superstore_Project.xlsx]Week_2!PivotTable4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sysClr val="windowText" lastClr="000000">
                    <a:lumMod val="65000"/>
                    <a:lumOff val="35000"/>
                  </a:sysClr>
                </a:solidFill>
              </a:rPr>
              <a:t>Revenue by Customer Segment and Region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Week_2!$B$23:$B$24</c:f>
              <c:strCache>
                <c:ptCount val="1"/>
                <c:pt idx="0">
                  <c:v>Consumer</c:v>
                </c:pt>
              </c:strCache>
            </c:strRef>
          </c:tx>
          <c:spPr>
            <a:solidFill>
              <a:schemeClr val="accent1"/>
            </a:solidFill>
            <a:ln>
              <a:noFill/>
            </a:ln>
            <a:effectLst/>
          </c:spPr>
          <c:invertIfNegative val="0"/>
          <c:cat>
            <c:strRef>
              <c:f>Week_2!$A$25:$A$29</c:f>
              <c:strCache>
                <c:ptCount val="4"/>
                <c:pt idx="0">
                  <c:v>Central</c:v>
                </c:pt>
                <c:pt idx="1">
                  <c:v>East</c:v>
                </c:pt>
                <c:pt idx="2">
                  <c:v>South</c:v>
                </c:pt>
                <c:pt idx="3">
                  <c:v>West</c:v>
                </c:pt>
              </c:strCache>
            </c:strRef>
          </c:cat>
          <c:val>
            <c:numRef>
              <c:f>Week_2!$B$25:$B$29</c:f>
              <c:numCache>
                <c:formatCode>General</c:formatCode>
                <c:ptCount val="4"/>
                <c:pt idx="0">
                  <c:v>1299583.9547999997</c:v>
                </c:pt>
                <c:pt idx="1">
                  <c:v>1717109.2390000005</c:v>
                </c:pt>
                <c:pt idx="2">
                  <c:v>1011253.6949999995</c:v>
                </c:pt>
                <c:pt idx="3">
                  <c:v>1791400.5120000043</c:v>
                </c:pt>
              </c:numCache>
            </c:numRef>
          </c:val>
          <c:extLst>
            <c:ext xmlns:c16="http://schemas.microsoft.com/office/drawing/2014/chart" uri="{C3380CC4-5D6E-409C-BE32-E72D297353CC}">
              <c16:uniqueId val="{00000000-6D48-45E8-8AC8-E9893A2F2E50}"/>
            </c:ext>
          </c:extLst>
        </c:ser>
        <c:ser>
          <c:idx val="1"/>
          <c:order val="1"/>
          <c:tx>
            <c:strRef>
              <c:f>Week_2!$C$23:$C$24</c:f>
              <c:strCache>
                <c:ptCount val="1"/>
                <c:pt idx="0">
                  <c:v>Corporate</c:v>
                </c:pt>
              </c:strCache>
            </c:strRef>
          </c:tx>
          <c:spPr>
            <a:solidFill>
              <a:schemeClr val="accent2"/>
            </a:solidFill>
            <a:ln>
              <a:noFill/>
            </a:ln>
            <a:effectLst/>
          </c:spPr>
          <c:invertIfNegative val="0"/>
          <c:cat>
            <c:strRef>
              <c:f>Week_2!$A$25:$A$29</c:f>
              <c:strCache>
                <c:ptCount val="4"/>
                <c:pt idx="0">
                  <c:v>Central</c:v>
                </c:pt>
                <c:pt idx="1">
                  <c:v>East</c:v>
                </c:pt>
                <c:pt idx="2">
                  <c:v>South</c:v>
                </c:pt>
                <c:pt idx="3">
                  <c:v>West</c:v>
                </c:pt>
              </c:strCache>
            </c:strRef>
          </c:cat>
          <c:val>
            <c:numRef>
              <c:f>Week_2!$C$25:$C$29</c:f>
              <c:numCache>
                <c:formatCode>General</c:formatCode>
                <c:ptCount val="4"/>
                <c:pt idx="0">
                  <c:v>771609.18760000041</c:v>
                </c:pt>
                <c:pt idx="1">
                  <c:v>1030360.5329999994</c:v>
                </c:pt>
                <c:pt idx="2">
                  <c:v>627855.11849999963</c:v>
                </c:pt>
                <c:pt idx="3">
                  <c:v>1086282.8334999986</c:v>
                </c:pt>
              </c:numCache>
            </c:numRef>
          </c:val>
          <c:extLst>
            <c:ext xmlns:c16="http://schemas.microsoft.com/office/drawing/2014/chart" uri="{C3380CC4-5D6E-409C-BE32-E72D297353CC}">
              <c16:uniqueId val="{00000001-6D48-45E8-8AC8-E9893A2F2E50}"/>
            </c:ext>
          </c:extLst>
        </c:ser>
        <c:ser>
          <c:idx val="2"/>
          <c:order val="2"/>
          <c:tx>
            <c:strRef>
              <c:f>Week_2!$D$23:$D$24</c:f>
              <c:strCache>
                <c:ptCount val="1"/>
                <c:pt idx="0">
                  <c:v>Home Office</c:v>
                </c:pt>
              </c:strCache>
            </c:strRef>
          </c:tx>
          <c:spPr>
            <a:solidFill>
              <a:schemeClr val="accent3"/>
            </a:solidFill>
            <a:ln>
              <a:noFill/>
            </a:ln>
            <a:effectLst/>
          </c:spPr>
          <c:invertIfNegative val="0"/>
          <c:cat>
            <c:strRef>
              <c:f>Week_2!$A$25:$A$29</c:f>
              <c:strCache>
                <c:ptCount val="4"/>
                <c:pt idx="0">
                  <c:v>Central</c:v>
                </c:pt>
                <c:pt idx="1">
                  <c:v>East</c:v>
                </c:pt>
                <c:pt idx="2">
                  <c:v>South</c:v>
                </c:pt>
                <c:pt idx="3">
                  <c:v>West</c:v>
                </c:pt>
              </c:strCache>
            </c:strRef>
          </c:cat>
          <c:val>
            <c:numRef>
              <c:f>Week_2!$D$25:$D$29</c:f>
              <c:numCache>
                <c:formatCode>General</c:formatCode>
                <c:ptCount val="4"/>
                <c:pt idx="0">
                  <c:v>404639.80200000032</c:v>
                </c:pt>
                <c:pt idx="1">
                  <c:v>631856.48200000077</c:v>
                </c:pt>
                <c:pt idx="2">
                  <c:v>398566.53649999999</c:v>
                </c:pt>
                <c:pt idx="3">
                  <c:v>717544.17800000042</c:v>
                </c:pt>
              </c:numCache>
            </c:numRef>
          </c:val>
          <c:extLst>
            <c:ext xmlns:c16="http://schemas.microsoft.com/office/drawing/2014/chart" uri="{C3380CC4-5D6E-409C-BE32-E72D297353CC}">
              <c16:uniqueId val="{00000002-6D48-45E8-8AC8-E9893A2F2E50}"/>
            </c:ext>
          </c:extLst>
        </c:ser>
        <c:dLbls>
          <c:showLegendKey val="0"/>
          <c:showVal val="0"/>
          <c:showCatName val="0"/>
          <c:showSerName val="0"/>
          <c:showPercent val="0"/>
          <c:showBubbleSize val="0"/>
        </c:dLbls>
        <c:gapWidth val="219"/>
        <c:overlap val="100"/>
        <c:axId val="1236823048"/>
        <c:axId val="2119254024"/>
      </c:barChart>
      <c:catAx>
        <c:axId val="123682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9254024"/>
        <c:crosses val="autoZero"/>
        <c:auto val="1"/>
        <c:lblAlgn val="ctr"/>
        <c:lblOffset val="100"/>
        <c:noMultiLvlLbl val="0"/>
      </c:catAx>
      <c:valAx>
        <c:axId val="2119254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Revenue</a:t>
                </a:r>
              </a:p>
            </c:rich>
          </c:tx>
          <c:layout>
            <c:manualLayout>
              <c:xMode val="edge"/>
              <c:yMode val="edge"/>
              <c:x val="1.6155088852988692E-2"/>
              <c:y val="0.3553571602806154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823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[Superstore_Project.xlsx]Week_3!PivotTable15</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Revenue</a:t>
            </a:r>
            <a:r>
              <a:rPr lang="en-US" b="1" baseline="0"/>
              <a:t> Generation by  Customers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Week_3!$B$151:$B$152</c:f>
              <c:strCache>
                <c:ptCount val="1"/>
                <c:pt idx="0">
                  <c:v>2011</c:v>
                </c:pt>
              </c:strCache>
            </c:strRef>
          </c:tx>
          <c:spPr>
            <a:solidFill>
              <a:schemeClr val="accent1"/>
            </a:solidFill>
            <a:ln>
              <a:noFill/>
            </a:ln>
            <a:effectLst/>
          </c:spPr>
          <c:invertIfNegative val="0"/>
          <c:cat>
            <c:multiLvlStrRef>
              <c:f>Week_3!$A$153:$A$165</c:f>
              <c:multiLvlStrCache>
                <c:ptCount val="9"/>
                <c:lvl>
                  <c:pt idx="0">
                    <c:v>Furniture</c:v>
                  </c:pt>
                  <c:pt idx="1">
                    <c:v>Office Supplies</c:v>
                  </c:pt>
                  <c:pt idx="2">
                    <c:v>Technology</c:v>
                  </c:pt>
                  <c:pt idx="3">
                    <c:v>Furniture</c:v>
                  </c:pt>
                  <c:pt idx="4">
                    <c:v>Office Supplies</c:v>
                  </c:pt>
                  <c:pt idx="5">
                    <c:v>Technology</c:v>
                  </c:pt>
                  <c:pt idx="6">
                    <c:v>Furniture</c:v>
                  </c:pt>
                  <c:pt idx="7">
                    <c:v>Office Supplies</c:v>
                  </c:pt>
                  <c:pt idx="8">
                    <c:v>Technology</c:v>
                  </c:pt>
                </c:lvl>
                <c:lvl>
                  <c:pt idx="0">
                    <c:v>Consumer</c:v>
                  </c:pt>
                  <c:pt idx="3">
                    <c:v>Corporate</c:v>
                  </c:pt>
                  <c:pt idx="6">
                    <c:v>Home Office</c:v>
                  </c:pt>
                </c:lvl>
              </c:multiLvlStrCache>
            </c:multiLvlStrRef>
          </c:cat>
          <c:val>
            <c:numRef>
              <c:f>Week_3!$B$153:$B$165</c:f>
              <c:numCache>
                <c:formatCode>General</c:formatCode>
                <c:ptCount val="9"/>
                <c:pt idx="0">
                  <c:v>479358.62040000007</c:v>
                </c:pt>
                <c:pt idx="1">
                  <c:v>404311.98200000019</c:v>
                </c:pt>
                <c:pt idx="2">
                  <c:v>474664.75100000005</c:v>
                </c:pt>
                <c:pt idx="3">
                  <c:v>224435.50369999994</c:v>
                </c:pt>
                <c:pt idx="4">
                  <c:v>246659.09900000013</c:v>
                </c:pt>
                <c:pt idx="5">
                  <c:v>175937.95400000003</c:v>
                </c:pt>
                <c:pt idx="6">
                  <c:v>150664.74160000001</c:v>
                </c:pt>
                <c:pt idx="7">
                  <c:v>85817.157000000007</c:v>
                </c:pt>
                <c:pt idx="8">
                  <c:v>226433.92600000006</c:v>
                </c:pt>
              </c:numCache>
            </c:numRef>
          </c:val>
          <c:extLst>
            <c:ext xmlns:c16="http://schemas.microsoft.com/office/drawing/2014/chart" uri="{C3380CC4-5D6E-409C-BE32-E72D297353CC}">
              <c16:uniqueId val="{00000000-74C3-4762-8D4C-51153DE1BAEF}"/>
            </c:ext>
          </c:extLst>
        </c:ser>
        <c:ser>
          <c:idx val="1"/>
          <c:order val="1"/>
          <c:tx>
            <c:strRef>
              <c:f>Week_3!$C$151:$C$152</c:f>
              <c:strCache>
                <c:ptCount val="1"/>
                <c:pt idx="0">
                  <c:v>2012</c:v>
                </c:pt>
              </c:strCache>
            </c:strRef>
          </c:tx>
          <c:spPr>
            <a:solidFill>
              <a:schemeClr val="accent2"/>
            </a:solidFill>
            <a:ln>
              <a:noFill/>
            </a:ln>
            <a:effectLst/>
          </c:spPr>
          <c:invertIfNegative val="0"/>
          <c:cat>
            <c:multiLvlStrRef>
              <c:f>Week_3!$A$153:$A$165</c:f>
              <c:multiLvlStrCache>
                <c:ptCount val="9"/>
                <c:lvl>
                  <c:pt idx="0">
                    <c:v>Furniture</c:v>
                  </c:pt>
                  <c:pt idx="1">
                    <c:v>Office Supplies</c:v>
                  </c:pt>
                  <c:pt idx="2">
                    <c:v>Technology</c:v>
                  </c:pt>
                  <c:pt idx="3">
                    <c:v>Furniture</c:v>
                  </c:pt>
                  <c:pt idx="4">
                    <c:v>Office Supplies</c:v>
                  </c:pt>
                  <c:pt idx="5">
                    <c:v>Technology</c:v>
                  </c:pt>
                  <c:pt idx="6">
                    <c:v>Furniture</c:v>
                  </c:pt>
                  <c:pt idx="7">
                    <c:v>Office Supplies</c:v>
                  </c:pt>
                  <c:pt idx="8">
                    <c:v>Technology</c:v>
                  </c:pt>
                </c:lvl>
                <c:lvl>
                  <c:pt idx="0">
                    <c:v>Consumer</c:v>
                  </c:pt>
                  <c:pt idx="3">
                    <c:v>Corporate</c:v>
                  </c:pt>
                  <c:pt idx="6">
                    <c:v>Home Office</c:v>
                  </c:pt>
                </c:lvl>
              </c:multiLvlStrCache>
            </c:multiLvlStrRef>
          </c:cat>
          <c:val>
            <c:numRef>
              <c:f>Week_3!$C$153:$C$165</c:f>
              <c:numCache>
                <c:formatCode>General</c:formatCode>
                <c:ptCount val="9"/>
                <c:pt idx="0">
                  <c:v>529896.50649999978</c:v>
                </c:pt>
                <c:pt idx="1">
                  <c:v>382206.06000000041</c:v>
                </c:pt>
                <c:pt idx="2">
                  <c:v>443833.37700000004</c:v>
                </c:pt>
                <c:pt idx="3">
                  <c:v>243100.97110000008</c:v>
                </c:pt>
                <c:pt idx="4">
                  <c:v>174546.95500000002</c:v>
                </c:pt>
                <c:pt idx="5">
                  <c:v>231146.85199999993</c:v>
                </c:pt>
                <c:pt idx="6">
                  <c:v>176217.05800000002</c:v>
                </c:pt>
                <c:pt idx="7">
                  <c:v>101309.28400000003</c:v>
                </c:pt>
                <c:pt idx="8">
                  <c:v>102644.31600000002</c:v>
                </c:pt>
              </c:numCache>
            </c:numRef>
          </c:val>
          <c:extLst>
            <c:ext xmlns:c16="http://schemas.microsoft.com/office/drawing/2014/chart" uri="{C3380CC4-5D6E-409C-BE32-E72D297353CC}">
              <c16:uniqueId val="{00000001-74C3-4762-8D4C-51153DE1BAEF}"/>
            </c:ext>
          </c:extLst>
        </c:ser>
        <c:ser>
          <c:idx val="2"/>
          <c:order val="2"/>
          <c:tx>
            <c:strRef>
              <c:f>Week_3!$D$151:$D$152</c:f>
              <c:strCache>
                <c:ptCount val="1"/>
                <c:pt idx="0">
                  <c:v>2013</c:v>
                </c:pt>
              </c:strCache>
            </c:strRef>
          </c:tx>
          <c:spPr>
            <a:solidFill>
              <a:schemeClr val="accent3"/>
            </a:solidFill>
            <a:ln>
              <a:noFill/>
            </a:ln>
            <a:effectLst/>
          </c:spPr>
          <c:invertIfNegative val="0"/>
          <c:cat>
            <c:multiLvlStrRef>
              <c:f>Week_3!$A$153:$A$165</c:f>
              <c:multiLvlStrCache>
                <c:ptCount val="9"/>
                <c:lvl>
                  <c:pt idx="0">
                    <c:v>Furniture</c:v>
                  </c:pt>
                  <c:pt idx="1">
                    <c:v>Office Supplies</c:v>
                  </c:pt>
                  <c:pt idx="2">
                    <c:v>Technology</c:v>
                  </c:pt>
                  <c:pt idx="3">
                    <c:v>Furniture</c:v>
                  </c:pt>
                  <c:pt idx="4">
                    <c:v>Office Supplies</c:v>
                  </c:pt>
                  <c:pt idx="5">
                    <c:v>Technology</c:v>
                  </c:pt>
                  <c:pt idx="6">
                    <c:v>Furniture</c:v>
                  </c:pt>
                  <c:pt idx="7">
                    <c:v>Office Supplies</c:v>
                  </c:pt>
                  <c:pt idx="8">
                    <c:v>Technology</c:v>
                  </c:pt>
                </c:lvl>
                <c:lvl>
                  <c:pt idx="0">
                    <c:v>Consumer</c:v>
                  </c:pt>
                  <c:pt idx="3">
                    <c:v>Corporate</c:v>
                  </c:pt>
                  <c:pt idx="6">
                    <c:v>Home Office</c:v>
                  </c:pt>
                </c:lvl>
              </c:multiLvlStrCache>
            </c:multiLvlStrRef>
          </c:cat>
          <c:val>
            <c:numRef>
              <c:f>Week_3!$D$153:$D$165</c:f>
              <c:numCache>
                <c:formatCode>General</c:formatCode>
                <c:ptCount val="9"/>
                <c:pt idx="0">
                  <c:v>490491.05460000027</c:v>
                </c:pt>
                <c:pt idx="1">
                  <c:v>447340.24300000037</c:v>
                </c:pt>
                <c:pt idx="2">
                  <c:v>530538.49000000011</c:v>
                </c:pt>
                <c:pt idx="3">
                  <c:v>399462.88460000016</c:v>
                </c:pt>
                <c:pt idx="4">
                  <c:v>259240.399</c:v>
                </c:pt>
                <c:pt idx="5">
                  <c:v>394523.19999999984</c:v>
                </c:pt>
                <c:pt idx="6">
                  <c:v>91845.900999999998</c:v>
                </c:pt>
                <c:pt idx="7">
                  <c:v>214084.61599999998</c:v>
                </c:pt>
                <c:pt idx="8">
                  <c:v>219496.36</c:v>
                </c:pt>
              </c:numCache>
            </c:numRef>
          </c:val>
          <c:extLst>
            <c:ext xmlns:c16="http://schemas.microsoft.com/office/drawing/2014/chart" uri="{C3380CC4-5D6E-409C-BE32-E72D297353CC}">
              <c16:uniqueId val="{00000002-74C3-4762-8D4C-51153DE1BAEF}"/>
            </c:ext>
          </c:extLst>
        </c:ser>
        <c:ser>
          <c:idx val="3"/>
          <c:order val="3"/>
          <c:tx>
            <c:strRef>
              <c:f>Week_3!$E$151:$E$152</c:f>
              <c:strCache>
                <c:ptCount val="1"/>
                <c:pt idx="0">
                  <c:v>2014</c:v>
                </c:pt>
              </c:strCache>
            </c:strRef>
          </c:tx>
          <c:spPr>
            <a:solidFill>
              <a:schemeClr val="accent4"/>
            </a:solidFill>
            <a:ln>
              <a:noFill/>
            </a:ln>
            <a:effectLst/>
          </c:spPr>
          <c:invertIfNegative val="0"/>
          <c:cat>
            <c:multiLvlStrRef>
              <c:f>Week_3!$A$153:$A$165</c:f>
              <c:multiLvlStrCache>
                <c:ptCount val="9"/>
                <c:lvl>
                  <c:pt idx="0">
                    <c:v>Furniture</c:v>
                  </c:pt>
                  <c:pt idx="1">
                    <c:v>Office Supplies</c:v>
                  </c:pt>
                  <c:pt idx="2">
                    <c:v>Technology</c:v>
                  </c:pt>
                  <c:pt idx="3">
                    <c:v>Furniture</c:v>
                  </c:pt>
                  <c:pt idx="4">
                    <c:v>Office Supplies</c:v>
                  </c:pt>
                  <c:pt idx="5">
                    <c:v>Technology</c:v>
                  </c:pt>
                  <c:pt idx="6">
                    <c:v>Furniture</c:v>
                  </c:pt>
                  <c:pt idx="7">
                    <c:v>Office Supplies</c:v>
                  </c:pt>
                  <c:pt idx="8">
                    <c:v>Technology</c:v>
                  </c:pt>
                </c:lvl>
                <c:lvl>
                  <c:pt idx="0">
                    <c:v>Consumer</c:v>
                  </c:pt>
                  <c:pt idx="3">
                    <c:v>Corporate</c:v>
                  </c:pt>
                  <c:pt idx="6">
                    <c:v>Home Office</c:v>
                  </c:pt>
                </c:lvl>
              </c:multiLvlStrCache>
            </c:multiLvlStrRef>
          </c:cat>
          <c:val>
            <c:numRef>
              <c:f>Week_3!$E$153:$E$165</c:f>
              <c:numCache>
                <c:formatCode>General</c:formatCode>
                <c:ptCount val="9"/>
                <c:pt idx="0">
                  <c:v>554581.88229999924</c:v>
                </c:pt>
                <c:pt idx="1">
                  <c:v>569935.20699999994</c:v>
                </c:pt>
                <c:pt idx="2">
                  <c:v>512189.22700000019</c:v>
                </c:pt>
                <c:pt idx="3">
                  <c:v>283449.70419999998</c:v>
                </c:pt>
                <c:pt idx="4">
                  <c:v>472614.19299999974</c:v>
                </c:pt>
                <c:pt idx="5">
                  <c:v>410989.95700000005</c:v>
                </c:pt>
                <c:pt idx="6">
                  <c:v>235710.40090000004</c:v>
                </c:pt>
                <c:pt idx="7">
                  <c:v>190520.12300000005</c:v>
                </c:pt>
                <c:pt idx="8">
                  <c:v>357863.11500000017</c:v>
                </c:pt>
              </c:numCache>
            </c:numRef>
          </c:val>
          <c:extLst>
            <c:ext xmlns:c16="http://schemas.microsoft.com/office/drawing/2014/chart" uri="{C3380CC4-5D6E-409C-BE32-E72D297353CC}">
              <c16:uniqueId val="{00000003-74C3-4762-8D4C-51153DE1BAEF}"/>
            </c:ext>
          </c:extLst>
        </c:ser>
        <c:dLbls>
          <c:showLegendKey val="0"/>
          <c:showVal val="0"/>
          <c:showCatName val="0"/>
          <c:showSerName val="0"/>
          <c:showPercent val="0"/>
          <c:showBubbleSize val="0"/>
        </c:dLbls>
        <c:gapWidth val="219"/>
        <c:overlap val="-27"/>
        <c:axId val="970111904"/>
        <c:axId val="970113824"/>
      </c:barChart>
      <c:catAx>
        <c:axId val="970111904"/>
        <c:scaling>
          <c:orientation val="minMax"/>
        </c:scaling>
        <c:delete val="0"/>
        <c:axPos val="b"/>
        <c:majorGridlines>
          <c:spPr>
            <a:ln w="12700" cap="flat" cmpd="sng" algn="ctr">
              <a:solidFill>
                <a:schemeClr val="tx1"/>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Customer Segment </a:t>
                </a:r>
              </a:p>
            </c:rich>
          </c:tx>
          <c:layout>
            <c:manualLayout>
              <c:xMode val="edge"/>
              <c:yMode val="edge"/>
              <c:x val="0.42312115684121043"/>
              <c:y val="0.9243714982647036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113824"/>
        <c:crosses val="autoZero"/>
        <c:auto val="1"/>
        <c:lblAlgn val="ctr"/>
        <c:lblOffset val="100"/>
        <c:noMultiLvlLbl val="0"/>
      </c:catAx>
      <c:valAx>
        <c:axId val="970113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a:defRPr sz="1000" b="0" i="0" u="none" strike="noStrike" kern="1200" baseline="0">
                    <a:solidFill>
                      <a:schemeClr val="tx1">
                        <a:lumMod val="65000"/>
                        <a:lumOff val="35000"/>
                      </a:schemeClr>
                    </a:solidFill>
                    <a:latin typeface="+mn-lt"/>
                    <a:ea typeface="+mn-ea"/>
                    <a:cs typeface="+mn-cs"/>
                  </a:defRPr>
                </a:pPr>
                <a:r>
                  <a:rPr lang="en-US"/>
                  <a:t>Revenue</a:t>
                </a:r>
              </a:p>
            </c:rich>
          </c:tx>
          <c:layout>
            <c:manualLayout>
              <c:xMode val="edge"/>
              <c:yMode val="edge"/>
              <c:x val="1.7028584317585301E-2"/>
              <c:y val="0.26898539523050419"/>
            </c:manualLayout>
          </c:layout>
          <c:overlay val="0"/>
          <c:spPr>
            <a:noFill/>
            <a:ln>
              <a:noFill/>
            </a:ln>
            <a:effectLst/>
          </c:spPr>
          <c:txPr>
            <a:bodyPr rot="-5400000" spcFirstLastPara="1" vertOverflow="ellipsis" vert="horz" wrap="square" anchor="ctr" anchorCtr="1"/>
            <a:lstStyle/>
            <a:p>
              <a:pPr algn="ct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111904"/>
        <c:crosses val="autoZero"/>
        <c:crossBetween val="between"/>
      </c:valAx>
      <c:spPr>
        <a:noFill/>
        <a:ln w="12700">
          <a:solidFill>
            <a:schemeClr val="tx1"/>
          </a:solid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[Superstore_Project.xlsx]Week 4!PivotTable17</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Profit</a:t>
            </a:r>
            <a:r>
              <a:rPr lang="en-US" b="1" baseline="0"/>
              <a:t> Generation by Customer Segments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'Week 4'!$I$65:$I$66</c:f>
              <c:strCache>
                <c:ptCount val="1"/>
                <c:pt idx="0">
                  <c:v>2011</c:v>
                </c:pt>
              </c:strCache>
            </c:strRef>
          </c:tx>
          <c:spPr>
            <a:solidFill>
              <a:schemeClr val="accent1"/>
            </a:solidFill>
            <a:ln>
              <a:noFill/>
            </a:ln>
            <a:effectLst/>
          </c:spPr>
          <c:invertIfNegative val="0"/>
          <c:cat>
            <c:strRef>
              <c:f>'Week 4'!$H$67:$H$70</c:f>
              <c:strCache>
                <c:ptCount val="3"/>
                <c:pt idx="0">
                  <c:v>Consumer</c:v>
                </c:pt>
                <c:pt idx="1">
                  <c:v>Corporate</c:v>
                </c:pt>
                <c:pt idx="2">
                  <c:v>Home Office</c:v>
                </c:pt>
              </c:strCache>
            </c:strRef>
          </c:cat>
          <c:val>
            <c:numRef>
              <c:f>'Week 4'!$I$67:$I$70</c:f>
              <c:numCache>
                <c:formatCode>General</c:formatCode>
                <c:ptCount val="3"/>
                <c:pt idx="0">
                  <c:v>110324.38139999998</c:v>
                </c:pt>
                <c:pt idx="1">
                  <c:v>71828.487900000051</c:v>
                </c:pt>
                <c:pt idx="2">
                  <c:v>52165.120799999997</c:v>
                </c:pt>
              </c:numCache>
            </c:numRef>
          </c:val>
          <c:extLst>
            <c:ext xmlns:c16="http://schemas.microsoft.com/office/drawing/2014/chart" uri="{C3380CC4-5D6E-409C-BE32-E72D297353CC}">
              <c16:uniqueId val="{00000000-B8ED-448A-939A-B61B7BF8E7BE}"/>
            </c:ext>
          </c:extLst>
        </c:ser>
        <c:ser>
          <c:idx val="1"/>
          <c:order val="1"/>
          <c:tx>
            <c:strRef>
              <c:f>'Week 4'!$J$65:$J$66</c:f>
              <c:strCache>
                <c:ptCount val="1"/>
                <c:pt idx="0">
                  <c:v>2012</c:v>
                </c:pt>
              </c:strCache>
            </c:strRef>
          </c:tx>
          <c:spPr>
            <a:solidFill>
              <a:schemeClr val="accent2"/>
            </a:solidFill>
            <a:ln>
              <a:noFill/>
            </a:ln>
            <a:effectLst/>
          </c:spPr>
          <c:invertIfNegative val="0"/>
          <c:cat>
            <c:strRef>
              <c:f>'Week 4'!$H$67:$H$70</c:f>
              <c:strCache>
                <c:ptCount val="3"/>
                <c:pt idx="0">
                  <c:v>Consumer</c:v>
                </c:pt>
                <c:pt idx="1">
                  <c:v>Corporate</c:v>
                </c:pt>
                <c:pt idx="2">
                  <c:v>Home Office</c:v>
                </c:pt>
              </c:strCache>
            </c:strRef>
          </c:cat>
          <c:val>
            <c:numRef>
              <c:f>'Week 4'!$J$67:$J$70</c:f>
              <c:numCache>
                <c:formatCode>General</c:formatCode>
                <c:ptCount val="3"/>
                <c:pt idx="0">
                  <c:v>121339.93469999997</c:v>
                </c:pt>
                <c:pt idx="1">
                  <c:v>103154.11399999999</c:v>
                </c:pt>
                <c:pt idx="2">
                  <c:v>55434.362599999949</c:v>
                </c:pt>
              </c:numCache>
            </c:numRef>
          </c:val>
          <c:extLst>
            <c:ext xmlns:c16="http://schemas.microsoft.com/office/drawing/2014/chart" uri="{C3380CC4-5D6E-409C-BE32-E72D297353CC}">
              <c16:uniqueId val="{00000001-B8ED-448A-939A-B61B7BF8E7BE}"/>
            </c:ext>
          </c:extLst>
        </c:ser>
        <c:ser>
          <c:idx val="2"/>
          <c:order val="2"/>
          <c:tx>
            <c:strRef>
              <c:f>'Week 4'!$K$65:$K$66</c:f>
              <c:strCache>
                <c:ptCount val="1"/>
                <c:pt idx="0">
                  <c:v>2013</c:v>
                </c:pt>
              </c:strCache>
            </c:strRef>
          </c:tx>
          <c:spPr>
            <a:solidFill>
              <a:schemeClr val="accent3"/>
            </a:solidFill>
            <a:ln>
              <a:noFill/>
            </a:ln>
            <a:effectLst/>
          </c:spPr>
          <c:invertIfNegative val="0"/>
          <c:cat>
            <c:strRef>
              <c:f>'Week 4'!$H$67:$H$70</c:f>
              <c:strCache>
                <c:ptCount val="3"/>
                <c:pt idx="0">
                  <c:v>Consumer</c:v>
                </c:pt>
                <c:pt idx="1">
                  <c:v>Corporate</c:v>
                </c:pt>
                <c:pt idx="2">
                  <c:v>Home Office</c:v>
                </c:pt>
              </c:strCache>
            </c:strRef>
          </c:cat>
          <c:val>
            <c:numRef>
              <c:f>'Week 4'!$K$67:$K$70</c:f>
              <c:numCache>
                <c:formatCode>General</c:formatCode>
                <c:ptCount val="3"/>
                <c:pt idx="0">
                  <c:v>218944.19319999981</c:v>
                </c:pt>
                <c:pt idx="1">
                  <c:v>168675.20730000021</c:v>
                </c:pt>
                <c:pt idx="2">
                  <c:v>80524.51449999999</c:v>
                </c:pt>
              </c:numCache>
            </c:numRef>
          </c:val>
          <c:extLst>
            <c:ext xmlns:c16="http://schemas.microsoft.com/office/drawing/2014/chart" uri="{C3380CC4-5D6E-409C-BE32-E72D297353CC}">
              <c16:uniqueId val="{00000002-B8ED-448A-939A-B61B7BF8E7BE}"/>
            </c:ext>
          </c:extLst>
        </c:ser>
        <c:ser>
          <c:idx val="3"/>
          <c:order val="3"/>
          <c:tx>
            <c:strRef>
              <c:f>'Week 4'!$L$65:$L$66</c:f>
              <c:strCache>
                <c:ptCount val="1"/>
                <c:pt idx="0">
                  <c:v>2014</c:v>
                </c:pt>
              </c:strCache>
            </c:strRef>
          </c:tx>
          <c:spPr>
            <a:solidFill>
              <a:schemeClr val="accent4"/>
            </a:solidFill>
            <a:ln>
              <a:noFill/>
            </a:ln>
            <a:effectLst/>
          </c:spPr>
          <c:invertIfNegative val="0"/>
          <c:cat>
            <c:strRef>
              <c:f>'Week 4'!$H$67:$H$70</c:f>
              <c:strCache>
                <c:ptCount val="3"/>
                <c:pt idx="0">
                  <c:v>Consumer</c:v>
                </c:pt>
                <c:pt idx="1">
                  <c:v>Corporate</c:v>
                </c:pt>
                <c:pt idx="2">
                  <c:v>Home Office</c:v>
                </c:pt>
              </c:strCache>
            </c:strRef>
          </c:cat>
          <c:val>
            <c:numRef>
              <c:f>'Week 4'!$L$67:$L$70</c:f>
              <c:numCache>
                <c:formatCode>General</c:formatCode>
                <c:ptCount val="3"/>
                <c:pt idx="0">
                  <c:v>218016.60509999999</c:v>
                </c:pt>
                <c:pt idx="1">
                  <c:v>125797.92940000007</c:v>
                </c:pt>
                <c:pt idx="2">
                  <c:v>104223.72680000006</c:v>
                </c:pt>
              </c:numCache>
            </c:numRef>
          </c:val>
          <c:extLst>
            <c:ext xmlns:c16="http://schemas.microsoft.com/office/drawing/2014/chart" uri="{C3380CC4-5D6E-409C-BE32-E72D297353CC}">
              <c16:uniqueId val="{00000003-B8ED-448A-939A-B61B7BF8E7BE}"/>
            </c:ext>
          </c:extLst>
        </c:ser>
        <c:dLbls>
          <c:showLegendKey val="0"/>
          <c:showVal val="0"/>
          <c:showCatName val="0"/>
          <c:showSerName val="0"/>
          <c:showPercent val="0"/>
          <c:showBubbleSize val="0"/>
        </c:dLbls>
        <c:gapWidth val="150"/>
        <c:overlap val="100"/>
        <c:axId val="53751567"/>
        <c:axId val="53760207"/>
      </c:barChart>
      <c:catAx>
        <c:axId val="53751567"/>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Customer Segment</a:t>
                </a:r>
              </a:p>
            </c:rich>
          </c:tx>
          <c:layout>
            <c:manualLayout>
              <c:xMode val="edge"/>
              <c:yMode val="edge"/>
              <c:x val="0.42741901617136568"/>
              <c:y val="0.9146932414698164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3760207"/>
        <c:crosses val="autoZero"/>
        <c:auto val="1"/>
        <c:lblAlgn val="ctr"/>
        <c:lblOffset val="100"/>
        <c:noMultiLvlLbl val="0"/>
      </c:catAx>
      <c:valAx>
        <c:axId val="53760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Profit</a:t>
                </a:r>
              </a:p>
            </c:rich>
          </c:tx>
          <c:layout>
            <c:manualLayout>
              <c:xMode val="edge"/>
              <c:yMode val="edge"/>
              <c:x val="1.8390804597701149E-2"/>
              <c:y val="0.4069976992107651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37515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[Superstore_Project.xlsx]Week_3!PivotTable16</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ysClr val="windowText" lastClr="000000">
                    <a:lumMod val="65000"/>
                    <a:lumOff val="35000"/>
                  </a:sysClr>
                </a:solidFill>
              </a:rPr>
              <a:t>Profit Generation by  Customers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Week_3!$B$169:$B$170</c:f>
              <c:strCache>
                <c:ptCount val="1"/>
                <c:pt idx="0">
                  <c:v>2011</c:v>
                </c:pt>
              </c:strCache>
            </c:strRef>
          </c:tx>
          <c:spPr>
            <a:solidFill>
              <a:schemeClr val="accent1"/>
            </a:solidFill>
            <a:ln>
              <a:noFill/>
            </a:ln>
            <a:effectLst/>
          </c:spPr>
          <c:invertIfNegative val="0"/>
          <c:cat>
            <c:multiLvlStrRef>
              <c:f>Week_3!$A$171:$A$183</c:f>
              <c:multiLvlStrCache>
                <c:ptCount val="9"/>
                <c:lvl>
                  <c:pt idx="0">
                    <c:v>Furniture</c:v>
                  </c:pt>
                  <c:pt idx="1">
                    <c:v>Office Supplies</c:v>
                  </c:pt>
                  <c:pt idx="2">
                    <c:v>Technology</c:v>
                  </c:pt>
                  <c:pt idx="3">
                    <c:v>Furniture</c:v>
                  </c:pt>
                  <c:pt idx="4">
                    <c:v>Office Supplies</c:v>
                  </c:pt>
                  <c:pt idx="5">
                    <c:v>Technology</c:v>
                  </c:pt>
                  <c:pt idx="6">
                    <c:v>Furniture</c:v>
                  </c:pt>
                  <c:pt idx="7">
                    <c:v>Office Supplies</c:v>
                  </c:pt>
                  <c:pt idx="8">
                    <c:v>Technology</c:v>
                  </c:pt>
                </c:lvl>
                <c:lvl>
                  <c:pt idx="0">
                    <c:v>Consumer</c:v>
                  </c:pt>
                  <c:pt idx="3">
                    <c:v>Corporate</c:v>
                  </c:pt>
                  <c:pt idx="6">
                    <c:v>Home Office</c:v>
                  </c:pt>
                </c:lvl>
              </c:multiLvlStrCache>
            </c:multiLvlStrRef>
          </c:cat>
          <c:val>
            <c:numRef>
              <c:f>Week_3!$B$171:$B$183</c:f>
              <c:numCache>
                <c:formatCode>General</c:formatCode>
                <c:ptCount val="9"/>
                <c:pt idx="0">
                  <c:v>17593.112700000001</c:v>
                </c:pt>
                <c:pt idx="1">
                  <c:v>32001.589599999934</c:v>
                </c:pt>
                <c:pt idx="2">
                  <c:v>60729.679099999979</c:v>
                </c:pt>
                <c:pt idx="3">
                  <c:v>3815.3884000000007</c:v>
                </c:pt>
                <c:pt idx="4">
                  <c:v>45933.85940000003</c:v>
                </c:pt>
                <c:pt idx="5">
                  <c:v>22079.240099999999</c:v>
                </c:pt>
                <c:pt idx="6">
                  <c:v>25663.211400000004</c:v>
                </c:pt>
                <c:pt idx="7">
                  <c:v>15796.5815</c:v>
                </c:pt>
                <c:pt idx="8">
                  <c:v>10705.3279</c:v>
                </c:pt>
              </c:numCache>
            </c:numRef>
          </c:val>
          <c:extLst>
            <c:ext xmlns:c16="http://schemas.microsoft.com/office/drawing/2014/chart" uri="{C3380CC4-5D6E-409C-BE32-E72D297353CC}">
              <c16:uniqueId val="{00000000-6752-434B-8CFB-197F458A264B}"/>
            </c:ext>
          </c:extLst>
        </c:ser>
        <c:ser>
          <c:idx val="1"/>
          <c:order val="1"/>
          <c:tx>
            <c:strRef>
              <c:f>Week_3!$C$169:$C$170</c:f>
              <c:strCache>
                <c:ptCount val="1"/>
                <c:pt idx="0">
                  <c:v>2012</c:v>
                </c:pt>
              </c:strCache>
            </c:strRef>
          </c:tx>
          <c:spPr>
            <a:solidFill>
              <a:schemeClr val="accent2"/>
            </a:solidFill>
            <a:ln>
              <a:noFill/>
            </a:ln>
            <a:effectLst/>
          </c:spPr>
          <c:invertIfNegative val="0"/>
          <c:cat>
            <c:multiLvlStrRef>
              <c:f>Week_3!$A$171:$A$183</c:f>
              <c:multiLvlStrCache>
                <c:ptCount val="9"/>
                <c:lvl>
                  <c:pt idx="0">
                    <c:v>Furniture</c:v>
                  </c:pt>
                  <c:pt idx="1">
                    <c:v>Office Supplies</c:v>
                  </c:pt>
                  <c:pt idx="2">
                    <c:v>Technology</c:v>
                  </c:pt>
                  <c:pt idx="3">
                    <c:v>Furniture</c:v>
                  </c:pt>
                  <c:pt idx="4">
                    <c:v>Office Supplies</c:v>
                  </c:pt>
                  <c:pt idx="5">
                    <c:v>Technology</c:v>
                  </c:pt>
                  <c:pt idx="6">
                    <c:v>Furniture</c:v>
                  </c:pt>
                  <c:pt idx="7">
                    <c:v>Office Supplies</c:v>
                  </c:pt>
                  <c:pt idx="8">
                    <c:v>Technology</c:v>
                  </c:pt>
                </c:lvl>
                <c:lvl>
                  <c:pt idx="0">
                    <c:v>Consumer</c:v>
                  </c:pt>
                  <c:pt idx="3">
                    <c:v>Corporate</c:v>
                  </c:pt>
                  <c:pt idx="6">
                    <c:v>Home Office</c:v>
                  </c:pt>
                </c:lvl>
              </c:multiLvlStrCache>
            </c:multiLvlStrRef>
          </c:cat>
          <c:val>
            <c:numRef>
              <c:f>Week_3!$C$171:$C$183</c:f>
              <c:numCache>
                <c:formatCode>General</c:formatCode>
                <c:ptCount val="9"/>
                <c:pt idx="0">
                  <c:v>-22205.702199999996</c:v>
                </c:pt>
                <c:pt idx="1">
                  <c:v>47311.846800000043</c:v>
                </c:pt>
                <c:pt idx="2">
                  <c:v>96233.79009999994</c:v>
                </c:pt>
                <c:pt idx="3">
                  <c:v>16819.295100000003</c:v>
                </c:pt>
                <c:pt idx="4">
                  <c:v>33720.288200000017</c:v>
                </c:pt>
                <c:pt idx="5">
                  <c:v>52614.53070000001</c:v>
                </c:pt>
                <c:pt idx="6">
                  <c:v>12188.197400000003</c:v>
                </c:pt>
                <c:pt idx="7">
                  <c:v>23654.931999999993</c:v>
                </c:pt>
                <c:pt idx="8">
                  <c:v>19591.233200000002</c:v>
                </c:pt>
              </c:numCache>
            </c:numRef>
          </c:val>
          <c:extLst>
            <c:ext xmlns:c16="http://schemas.microsoft.com/office/drawing/2014/chart" uri="{C3380CC4-5D6E-409C-BE32-E72D297353CC}">
              <c16:uniqueId val="{00000001-6752-434B-8CFB-197F458A264B}"/>
            </c:ext>
          </c:extLst>
        </c:ser>
        <c:ser>
          <c:idx val="2"/>
          <c:order val="2"/>
          <c:tx>
            <c:strRef>
              <c:f>Week_3!$D$169:$D$170</c:f>
              <c:strCache>
                <c:ptCount val="1"/>
                <c:pt idx="0">
                  <c:v>2013</c:v>
                </c:pt>
              </c:strCache>
            </c:strRef>
          </c:tx>
          <c:spPr>
            <a:solidFill>
              <a:schemeClr val="accent3"/>
            </a:solidFill>
            <a:ln>
              <a:noFill/>
            </a:ln>
            <a:effectLst/>
          </c:spPr>
          <c:invertIfNegative val="0"/>
          <c:cat>
            <c:multiLvlStrRef>
              <c:f>Week_3!$A$171:$A$183</c:f>
              <c:multiLvlStrCache>
                <c:ptCount val="9"/>
                <c:lvl>
                  <c:pt idx="0">
                    <c:v>Furniture</c:v>
                  </c:pt>
                  <c:pt idx="1">
                    <c:v>Office Supplies</c:v>
                  </c:pt>
                  <c:pt idx="2">
                    <c:v>Technology</c:v>
                  </c:pt>
                  <c:pt idx="3">
                    <c:v>Furniture</c:v>
                  </c:pt>
                  <c:pt idx="4">
                    <c:v>Office Supplies</c:v>
                  </c:pt>
                  <c:pt idx="5">
                    <c:v>Technology</c:v>
                  </c:pt>
                  <c:pt idx="6">
                    <c:v>Furniture</c:v>
                  </c:pt>
                  <c:pt idx="7">
                    <c:v>Office Supplies</c:v>
                  </c:pt>
                  <c:pt idx="8">
                    <c:v>Technology</c:v>
                  </c:pt>
                </c:lvl>
                <c:lvl>
                  <c:pt idx="0">
                    <c:v>Consumer</c:v>
                  </c:pt>
                  <c:pt idx="3">
                    <c:v>Corporate</c:v>
                  </c:pt>
                  <c:pt idx="6">
                    <c:v>Home Office</c:v>
                  </c:pt>
                </c:lvl>
              </c:multiLvlStrCache>
            </c:multiLvlStrRef>
          </c:cat>
          <c:val>
            <c:numRef>
              <c:f>Week_3!$D$171:$D$183</c:f>
              <c:numCache>
                <c:formatCode>General</c:formatCode>
                <c:ptCount val="9"/>
                <c:pt idx="0">
                  <c:v>32209.622499999994</c:v>
                </c:pt>
                <c:pt idx="1">
                  <c:v>110439.75290000004</c:v>
                </c:pt>
                <c:pt idx="2">
                  <c:v>76294.817799999975</c:v>
                </c:pt>
                <c:pt idx="3">
                  <c:v>19205.003700000005</c:v>
                </c:pt>
                <c:pt idx="4">
                  <c:v>43924.890500000016</c:v>
                </c:pt>
                <c:pt idx="5">
                  <c:v>105545.31309999998</c:v>
                </c:pt>
                <c:pt idx="6">
                  <c:v>-6111.4391000000014</c:v>
                </c:pt>
                <c:pt idx="7">
                  <c:v>49453.290899999993</c:v>
                </c:pt>
                <c:pt idx="8">
                  <c:v>37182.662700000008</c:v>
                </c:pt>
              </c:numCache>
            </c:numRef>
          </c:val>
          <c:extLst>
            <c:ext xmlns:c16="http://schemas.microsoft.com/office/drawing/2014/chart" uri="{C3380CC4-5D6E-409C-BE32-E72D297353CC}">
              <c16:uniqueId val="{00000002-6752-434B-8CFB-197F458A264B}"/>
            </c:ext>
          </c:extLst>
        </c:ser>
        <c:ser>
          <c:idx val="3"/>
          <c:order val="3"/>
          <c:tx>
            <c:strRef>
              <c:f>Week_3!$E$169:$E$170</c:f>
              <c:strCache>
                <c:ptCount val="1"/>
                <c:pt idx="0">
                  <c:v>2014</c:v>
                </c:pt>
              </c:strCache>
            </c:strRef>
          </c:tx>
          <c:spPr>
            <a:solidFill>
              <a:schemeClr val="accent4"/>
            </a:solidFill>
            <a:ln>
              <a:noFill/>
            </a:ln>
            <a:effectLst/>
          </c:spPr>
          <c:invertIfNegative val="0"/>
          <c:cat>
            <c:multiLvlStrRef>
              <c:f>Week_3!$A$171:$A$183</c:f>
              <c:multiLvlStrCache>
                <c:ptCount val="9"/>
                <c:lvl>
                  <c:pt idx="0">
                    <c:v>Furniture</c:v>
                  </c:pt>
                  <c:pt idx="1">
                    <c:v>Office Supplies</c:v>
                  </c:pt>
                  <c:pt idx="2">
                    <c:v>Technology</c:v>
                  </c:pt>
                  <c:pt idx="3">
                    <c:v>Furniture</c:v>
                  </c:pt>
                  <c:pt idx="4">
                    <c:v>Office Supplies</c:v>
                  </c:pt>
                  <c:pt idx="5">
                    <c:v>Technology</c:v>
                  </c:pt>
                  <c:pt idx="6">
                    <c:v>Furniture</c:v>
                  </c:pt>
                  <c:pt idx="7">
                    <c:v>Office Supplies</c:v>
                  </c:pt>
                  <c:pt idx="8">
                    <c:v>Technology</c:v>
                  </c:pt>
                </c:lvl>
                <c:lvl>
                  <c:pt idx="0">
                    <c:v>Consumer</c:v>
                  </c:pt>
                  <c:pt idx="3">
                    <c:v>Corporate</c:v>
                  </c:pt>
                  <c:pt idx="6">
                    <c:v>Home Office</c:v>
                  </c:pt>
                </c:lvl>
              </c:multiLvlStrCache>
            </c:multiLvlStrRef>
          </c:cat>
          <c:val>
            <c:numRef>
              <c:f>Week_3!$E$171:$E$183</c:f>
              <c:numCache>
                <c:formatCode>General</c:formatCode>
                <c:ptCount val="9"/>
                <c:pt idx="0">
                  <c:v>16328.505800000023</c:v>
                </c:pt>
                <c:pt idx="1">
                  <c:v>92134.075499999861</c:v>
                </c:pt>
                <c:pt idx="2">
                  <c:v>109554.02380000004</c:v>
                </c:pt>
                <c:pt idx="3">
                  <c:v>7.5981999999994514</c:v>
                </c:pt>
                <c:pt idx="4">
                  <c:v>78790.33430000006</c:v>
                </c:pt>
                <c:pt idx="5">
                  <c:v>46999.996899999998</c:v>
                </c:pt>
                <c:pt idx="6">
                  <c:v>-5921.5754999999981</c:v>
                </c:pt>
                <c:pt idx="7">
                  <c:v>36091.479599999999</c:v>
                </c:pt>
                <c:pt idx="8">
                  <c:v>74053.822700000004</c:v>
                </c:pt>
              </c:numCache>
            </c:numRef>
          </c:val>
          <c:extLst>
            <c:ext xmlns:c16="http://schemas.microsoft.com/office/drawing/2014/chart" uri="{C3380CC4-5D6E-409C-BE32-E72D297353CC}">
              <c16:uniqueId val="{00000003-6752-434B-8CFB-197F458A264B}"/>
            </c:ext>
          </c:extLst>
        </c:ser>
        <c:dLbls>
          <c:showLegendKey val="0"/>
          <c:showVal val="0"/>
          <c:showCatName val="0"/>
          <c:showSerName val="0"/>
          <c:showPercent val="0"/>
          <c:showBubbleSize val="0"/>
        </c:dLbls>
        <c:gapWidth val="219"/>
        <c:overlap val="-27"/>
        <c:axId val="970141184"/>
        <c:axId val="970128704"/>
      </c:barChart>
      <c:catAx>
        <c:axId val="970141184"/>
        <c:scaling>
          <c:orientation val="minMax"/>
        </c:scaling>
        <c:delete val="0"/>
        <c:axPos val="b"/>
        <c:majorGridlines>
          <c:spPr>
            <a:ln w="12700" cap="flat" cmpd="sng" algn="ctr">
              <a:solidFill>
                <a:schemeClr val="tx1"/>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1" i="0" u="none" strike="noStrike" kern="1200" baseline="0">
                    <a:solidFill>
                      <a:sysClr val="windowText" lastClr="000000">
                        <a:lumMod val="65000"/>
                        <a:lumOff val="35000"/>
                      </a:sysClr>
                    </a:solidFill>
                  </a:rPr>
                  <a:t>Customer Segment </a:t>
                </a:r>
              </a:p>
            </c:rich>
          </c:tx>
          <c:layout>
            <c:manualLayout>
              <c:xMode val="edge"/>
              <c:yMode val="edge"/>
              <c:x val="0.42328632649732345"/>
              <c:y val="0.936160226412979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128704"/>
        <c:crosses val="autoZero"/>
        <c:auto val="1"/>
        <c:lblAlgn val="ctr"/>
        <c:lblOffset val="100"/>
        <c:noMultiLvlLbl val="0"/>
      </c:catAx>
      <c:valAx>
        <c:axId val="970128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i="0" u="none" strike="noStrike" kern="1200" baseline="0">
                    <a:solidFill>
                      <a:sysClr val="windowText" lastClr="000000">
                        <a:lumMod val="65000"/>
                        <a:lumOff val="35000"/>
                      </a:sysClr>
                    </a:solidFill>
                  </a:rPr>
                  <a:t>Profit</a:t>
                </a:r>
              </a:p>
            </c:rich>
          </c:tx>
          <c:layout>
            <c:manualLayout>
              <c:xMode val="edge"/>
              <c:yMode val="edge"/>
              <c:x val="1.8919848641210869E-2"/>
              <c:y val="0.4253119222166194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141184"/>
        <c:crosses val="autoZero"/>
        <c:crossBetween val="between"/>
      </c:valAx>
      <c:spPr>
        <a:noFill/>
        <a:ln w="12700">
          <a:solidFill>
            <a:schemeClr val="tx1"/>
          </a:solid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[Superstore_Project%20copy (version 1).xlsb]Week 7!PivotTable2</c:name>
    <c:fmtId val="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Discount Offered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'Week 7'!$B$68:$B$69</c:f>
              <c:strCache>
                <c:ptCount val="1"/>
                <c:pt idx="0">
                  <c:v>Consumer</c:v>
                </c:pt>
              </c:strCache>
            </c:strRef>
          </c:tx>
          <c:spPr>
            <a:solidFill>
              <a:schemeClr val="accent1"/>
            </a:solidFill>
            <a:ln>
              <a:noFill/>
            </a:ln>
            <a:effectLst/>
          </c:spPr>
          <c:invertIfNegative val="0"/>
          <c:cat>
            <c:strRef>
              <c:f>'Week 7'!$A$70:$A$74</c:f>
              <c:strCache>
                <c:ptCount val="4"/>
                <c:pt idx="0">
                  <c:v>2011</c:v>
                </c:pt>
                <c:pt idx="1">
                  <c:v>2012</c:v>
                </c:pt>
                <c:pt idx="2">
                  <c:v>2013</c:v>
                </c:pt>
                <c:pt idx="3">
                  <c:v>2014</c:v>
                </c:pt>
              </c:strCache>
            </c:strRef>
          </c:cat>
          <c:val>
            <c:numRef>
              <c:f>'Week 7'!$B$70:$B$74</c:f>
              <c:numCache>
                <c:formatCode>0.00%</c:formatCode>
                <c:ptCount val="4"/>
                <c:pt idx="0">
                  <c:v>0.17338317757009278</c:v>
                </c:pt>
                <c:pt idx="1">
                  <c:v>0.15763555555555492</c:v>
                </c:pt>
                <c:pt idx="2">
                  <c:v>0.14582766439909217</c:v>
                </c:pt>
                <c:pt idx="3">
                  <c:v>0.15846981470412264</c:v>
                </c:pt>
              </c:numCache>
            </c:numRef>
          </c:val>
          <c:extLst>
            <c:ext xmlns:c16="http://schemas.microsoft.com/office/drawing/2014/chart" uri="{C3380CC4-5D6E-409C-BE32-E72D297353CC}">
              <c16:uniqueId val="{00000000-D5E8-4294-829E-7BCA7674E14D}"/>
            </c:ext>
          </c:extLst>
        </c:ser>
        <c:ser>
          <c:idx val="1"/>
          <c:order val="1"/>
          <c:tx>
            <c:strRef>
              <c:f>'Week 7'!$C$68:$C$69</c:f>
              <c:strCache>
                <c:ptCount val="1"/>
                <c:pt idx="0">
                  <c:v>Corporate</c:v>
                </c:pt>
              </c:strCache>
            </c:strRef>
          </c:tx>
          <c:spPr>
            <a:solidFill>
              <a:schemeClr val="accent2"/>
            </a:solidFill>
            <a:ln>
              <a:noFill/>
            </a:ln>
            <a:effectLst/>
          </c:spPr>
          <c:invertIfNegative val="0"/>
          <c:cat>
            <c:strRef>
              <c:f>'Week 7'!$A$70:$A$74</c:f>
              <c:strCache>
                <c:ptCount val="4"/>
                <c:pt idx="0">
                  <c:v>2011</c:v>
                </c:pt>
                <c:pt idx="1">
                  <c:v>2012</c:v>
                </c:pt>
                <c:pt idx="2">
                  <c:v>2013</c:v>
                </c:pt>
                <c:pt idx="3">
                  <c:v>2014</c:v>
                </c:pt>
              </c:strCache>
            </c:strRef>
          </c:cat>
          <c:val>
            <c:numRef>
              <c:f>'Week 7'!$C$70:$C$74</c:f>
              <c:numCache>
                <c:formatCode>0.00%</c:formatCode>
                <c:ptCount val="4"/>
                <c:pt idx="0">
                  <c:v>0.14757774140752919</c:v>
                </c:pt>
                <c:pt idx="1">
                  <c:v>0.16338050314465474</c:v>
                </c:pt>
                <c:pt idx="2">
                  <c:v>0.16294563843236484</c:v>
                </c:pt>
                <c:pt idx="3">
                  <c:v>0.15771894093686345</c:v>
                </c:pt>
              </c:numCache>
            </c:numRef>
          </c:val>
          <c:extLst>
            <c:ext xmlns:c16="http://schemas.microsoft.com/office/drawing/2014/chart" uri="{C3380CC4-5D6E-409C-BE32-E72D297353CC}">
              <c16:uniqueId val="{00000001-D5E8-4294-829E-7BCA7674E14D}"/>
            </c:ext>
          </c:extLst>
        </c:ser>
        <c:ser>
          <c:idx val="2"/>
          <c:order val="2"/>
          <c:tx>
            <c:strRef>
              <c:f>'Week 7'!$D$68:$D$69</c:f>
              <c:strCache>
                <c:ptCount val="1"/>
                <c:pt idx="0">
                  <c:v>Home Office</c:v>
                </c:pt>
              </c:strCache>
            </c:strRef>
          </c:tx>
          <c:spPr>
            <a:solidFill>
              <a:schemeClr val="accent3"/>
            </a:solidFill>
            <a:ln>
              <a:noFill/>
            </a:ln>
            <a:effectLst/>
          </c:spPr>
          <c:invertIfNegative val="0"/>
          <c:cat>
            <c:strRef>
              <c:f>'Week 7'!$A$70:$A$74</c:f>
              <c:strCache>
                <c:ptCount val="4"/>
                <c:pt idx="0">
                  <c:v>2011</c:v>
                </c:pt>
                <c:pt idx="1">
                  <c:v>2012</c:v>
                </c:pt>
                <c:pt idx="2">
                  <c:v>2013</c:v>
                </c:pt>
                <c:pt idx="3">
                  <c:v>2014</c:v>
                </c:pt>
              </c:strCache>
            </c:strRef>
          </c:cat>
          <c:val>
            <c:numRef>
              <c:f>'Week 7'!$D$70:$D$74</c:f>
              <c:numCache>
                <c:formatCode>0.00%</c:formatCode>
                <c:ptCount val="4"/>
                <c:pt idx="0">
                  <c:v>0.12746794871794881</c:v>
                </c:pt>
                <c:pt idx="1">
                  <c:v>0.13442815249266882</c:v>
                </c:pt>
                <c:pt idx="2">
                  <c:v>0.16587982832618076</c:v>
                </c:pt>
                <c:pt idx="3">
                  <c:v>0.14972891566265117</c:v>
                </c:pt>
              </c:numCache>
            </c:numRef>
          </c:val>
          <c:extLst>
            <c:ext xmlns:c16="http://schemas.microsoft.com/office/drawing/2014/chart" uri="{C3380CC4-5D6E-409C-BE32-E72D297353CC}">
              <c16:uniqueId val="{00000002-D5E8-4294-829E-7BCA7674E14D}"/>
            </c:ext>
          </c:extLst>
        </c:ser>
        <c:dLbls>
          <c:showLegendKey val="0"/>
          <c:showVal val="0"/>
          <c:showCatName val="0"/>
          <c:showSerName val="0"/>
          <c:showPercent val="0"/>
          <c:showBubbleSize val="0"/>
        </c:dLbls>
        <c:gapWidth val="219"/>
        <c:overlap val="-27"/>
        <c:axId val="944826864"/>
        <c:axId val="944845584"/>
      </c:barChart>
      <c:catAx>
        <c:axId val="944826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845584"/>
        <c:crosses val="autoZero"/>
        <c:auto val="1"/>
        <c:lblAlgn val="ctr"/>
        <c:lblOffset val="100"/>
        <c:noMultiLvlLbl val="0"/>
      </c:catAx>
      <c:valAx>
        <c:axId val="944845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8268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[Superstore_Project.xlsx]Week 4!PivotTable17</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Profit</a:t>
            </a:r>
            <a:r>
              <a:rPr lang="en-US" b="1" baseline="0"/>
              <a:t> Generation by Customer Segments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'Week 4'!$I$65:$I$66</c:f>
              <c:strCache>
                <c:ptCount val="1"/>
                <c:pt idx="0">
                  <c:v>2011</c:v>
                </c:pt>
              </c:strCache>
            </c:strRef>
          </c:tx>
          <c:spPr>
            <a:solidFill>
              <a:schemeClr val="accent1"/>
            </a:solidFill>
            <a:ln>
              <a:noFill/>
            </a:ln>
            <a:effectLst/>
          </c:spPr>
          <c:invertIfNegative val="0"/>
          <c:cat>
            <c:strRef>
              <c:f>'Week 4'!$H$67:$H$70</c:f>
              <c:strCache>
                <c:ptCount val="3"/>
                <c:pt idx="0">
                  <c:v>Consumer</c:v>
                </c:pt>
                <c:pt idx="1">
                  <c:v>Corporate</c:v>
                </c:pt>
                <c:pt idx="2">
                  <c:v>Home Office</c:v>
                </c:pt>
              </c:strCache>
            </c:strRef>
          </c:cat>
          <c:val>
            <c:numRef>
              <c:f>'Week 4'!$I$67:$I$70</c:f>
              <c:numCache>
                <c:formatCode>General</c:formatCode>
                <c:ptCount val="3"/>
                <c:pt idx="0">
                  <c:v>110324.38139999998</c:v>
                </c:pt>
                <c:pt idx="1">
                  <c:v>71828.487900000051</c:v>
                </c:pt>
                <c:pt idx="2">
                  <c:v>52165.120799999997</c:v>
                </c:pt>
              </c:numCache>
            </c:numRef>
          </c:val>
          <c:extLst>
            <c:ext xmlns:c16="http://schemas.microsoft.com/office/drawing/2014/chart" uri="{C3380CC4-5D6E-409C-BE32-E72D297353CC}">
              <c16:uniqueId val="{00000000-5DF4-4DDB-91B2-BD59313FBCEC}"/>
            </c:ext>
          </c:extLst>
        </c:ser>
        <c:ser>
          <c:idx val="1"/>
          <c:order val="1"/>
          <c:tx>
            <c:strRef>
              <c:f>'Week 4'!$J$65:$J$66</c:f>
              <c:strCache>
                <c:ptCount val="1"/>
                <c:pt idx="0">
                  <c:v>2012</c:v>
                </c:pt>
              </c:strCache>
            </c:strRef>
          </c:tx>
          <c:spPr>
            <a:solidFill>
              <a:schemeClr val="accent2"/>
            </a:solidFill>
            <a:ln>
              <a:noFill/>
            </a:ln>
            <a:effectLst/>
          </c:spPr>
          <c:invertIfNegative val="0"/>
          <c:cat>
            <c:strRef>
              <c:f>'Week 4'!$H$67:$H$70</c:f>
              <c:strCache>
                <c:ptCount val="3"/>
                <c:pt idx="0">
                  <c:v>Consumer</c:v>
                </c:pt>
                <c:pt idx="1">
                  <c:v>Corporate</c:v>
                </c:pt>
                <c:pt idx="2">
                  <c:v>Home Office</c:v>
                </c:pt>
              </c:strCache>
            </c:strRef>
          </c:cat>
          <c:val>
            <c:numRef>
              <c:f>'Week 4'!$J$67:$J$70</c:f>
              <c:numCache>
                <c:formatCode>General</c:formatCode>
                <c:ptCount val="3"/>
                <c:pt idx="0">
                  <c:v>121339.93469999997</c:v>
                </c:pt>
                <c:pt idx="1">
                  <c:v>103154.11399999999</c:v>
                </c:pt>
                <c:pt idx="2">
                  <c:v>55434.362599999949</c:v>
                </c:pt>
              </c:numCache>
            </c:numRef>
          </c:val>
          <c:extLst>
            <c:ext xmlns:c16="http://schemas.microsoft.com/office/drawing/2014/chart" uri="{C3380CC4-5D6E-409C-BE32-E72D297353CC}">
              <c16:uniqueId val="{00000001-5DF4-4DDB-91B2-BD59313FBCEC}"/>
            </c:ext>
          </c:extLst>
        </c:ser>
        <c:ser>
          <c:idx val="2"/>
          <c:order val="2"/>
          <c:tx>
            <c:strRef>
              <c:f>'Week 4'!$K$65:$K$66</c:f>
              <c:strCache>
                <c:ptCount val="1"/>
                <c:pt idx="0">
                  <c:v>2013</c:v>
                </c:pt>
              </c:strCache>
            </c:strRef>
          </c:tx>
          <c:spPr>
            <a:solidFill>
              <a:schemeClr val="accent3"/>
            </a:solidFill>
            <a:ln>
              <a:noFill/>
            </a:ln>
            <a:effectLst/>
          </c:spPr>
          <c:invertIfNegative val="0"/>
          <c:cat>
            <c:strRef>
              <c:f>'Week 4'!$H$67:$H$70</c:f>
              <c:strCache>
                <c:ptCount val="3"/>
                <c:pt idx="0">
                  <c:v>Consumer</c:v>
                </c:pt>
                <c:pt idx="1">
                  <c:v>Corporate</c:v>
                </c:pt>
                <c:pt idx="2">
                  <c:v>Home Office</c:v>
                </c:pt>
              </c:strCache>
            </c:strRef>
          </c:cat>
          <c:val>
            <c:numRef>
              <c:f>'Week 4'!$K$67:$K$70</c:f>
              <c:numCache>
                <c:formatCode>General</c:formatCode>
                <c:ptCount val="3"/>
                <c:pt idx="0">
                  <c:v>218944.19319999981</c:v>
                </c:pt>
                <c:pt idx="1">
                  <c:v>168675.20730000021</c:v>
                </c:pt>
                <c:pt idx="2">
                  <c:v>80524.51449999999</c:v>
                </c:pt>
              </c:numCache>
            </c:numRef>
          </c:val>
          <c:extLst>
            <c:ext xmlns:c16="http://schemas.microsoft.com/office/drawing/2014/chart" uri="{C3380CC4-5D6E-409C-BE32-E72D297353CC}">
              <c16:uniqueId val="{00000002-5DF4-4DDB-91B2-BD59313FBCEC}"/>
            </c:ext>
          </c:extLst>
        </c:ser>
        <c:ser>
          <c:idx val="3"/>
          <c:order val="3"/>
          <c:tx>
            <c:strRef>
              <c:f>'Week 4'!$L$65:$L$66</c:f>
              <c:strCache>
                <c:ptCount val="1"/>
                <c:pt idx="0">
                  <c:v>2014</c:v>
                </c:pt>
              </c:strCache>
            </c:strRef>
          </c:tx>
          <c:spPr>
            <a:solidFill>
              <a:schemeClr val="accent4"/>
            </a:solidFill>
            <a:ln>
              <a:noFill/>
            </a:ln>
            <a:effectLst/>
          </c:spPr>
          <c:invertIfNegative val="0"/>
          <c:cat>
            <c:strRef>
              <c:f>'Week 4'!$H$67:$H$70</c:f>
              <c:strCache>
                <c:ptCount val="3"/>
                <c:pt idx="0">
                  <c:v>Consumer</c:v>
                </c:pt>
                <c:pt idx="1">
                  <c:v>Corporate</c:v>
                </c:pt>
                <c:pt idx="2">
                  <c:v>Home Office</c:v>
                </c:pt>
              </c:strCache>
            </c:strRef>
          </c:cat>
          <c:val>
            <c:numRef>
              <c:f>'Week 4'!$L$67:$L$70</c:f>
              <c:numCache>
                <c:formatCode>General</c:formatCode>
                <c:ptCount val="3"/>
                <c:pt idx="0">
                  <c:v>218016.60509999999</c:v>
                </c:pt>
                <c:pt idx="1">
                  <c:v>125797.92940000007</c:v>
                </c:pt>
                <c:pt idx="2">
                  <c:v>104223.72680000006</c:v>
                </c:pt>
              </c:numCache>
            </c:numRef>
          </c:val>
          <c:extLst>
            <c:ext xmlns:c16="http://schemas.microsoft.com/office/drawing/2014/chart" uri="{C3380CC4-5D6E-409C-BE32-E72D297353CC}">
              <c16:uniqueId val="{00000003-5DF4-4DDB-91B2-BD59313FBCEC}"/>
            </c:ext>
          </c:extLst>
        </c:ser>
        <c:dLbls>
          <c:showLegendKey val="0"/>
          <c:showVal val="0"/>
          <c:showCatName val="0"/>
          <c:showSerName val="0"/>
          <c:showPercent val="0"/>
          <c:showBubbleSize val="0"/>
        </c:dLbls>
        <c:gapWidth val="150"/>
        <c:overlap val="100"/>
        <c:axId val="53751567"/>
        <c:axId val="53760207"/>
      </c:barChart>
      <c:catAx>
        <c:axId val="53751567"/>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Customer Segment</a:t>
                </a:r>
              </a:p>
            </c:rich>
          </c:tx>
          <c:layout>
            <c:manualLayout>
              <c:xMode val="edge"/>
              <c:yMode val="edge"/>
              <c:x val="0.42741901617136568"/>
              <c:y val="0.9146932414698164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3760207"/>
        <c:crosses val="autoZero"/>
        <c:auto val="1"/>
        <c:lblAlgn val="ctr"/>
        <c:lblOffset val="100"/>
        <c:noMultiLvlLbl val="0"/>
      </c:catAx>
      <c:valAx>
        <c:axId val="53760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Profit</a:t>
                </a:r>
              </a:p>
            </c:rich>
          </c:tx>
          <c:layout>
            <c:manualLayout>
              <c:xMode val="edge"/>
              <c:yMode val="edge"/>
              <c:x val="1.8390804597701149E-2"/>
              <c:y val="0.4069976992107651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37515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ysClr val="windowText" lastClr="000000">
                    <a:lumMod val="65000"/>
                    <a:lumOff val="35000"/>
                  </a:sysClr>
                </a:solidFill>
              </a:rPr>
              <a:t>Most Valuable Customers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'Week 4'!$H$35</c:f>
              <c:strCache>
                <c:ptCount val="1"/>
                <c:pt idx="0">
                  <c:v>Tamara Chand</c:v>
                </c:pt>
              </c:strCache>
            </c:strRef>
          </c:tx>
          <c:spPr>
            <a:solidFill>
              <a:schemeClr val="accent1"/>
            </a:solidFill>
            <a:ln>
              <a:noFill/>
            </a:ln>
            <a:effectLst/>
          </c:spPr>
          <c:invertIfNegative val="0"/>
          <c:cat>
            <c:strRef>
              <c:f>'Week 4'!$M$34</c:f>
              <c:strCache>
                <c:ptCount val="1"/>
                <c:pt idx="0">
                  <c:v>Grand Total</c:v>
                </c:pt>
              </c:strCache>
            </c:strRef>
          </c:cat>
          <c:val>
            <c:numRef>
              <c:f>'Week 4'!$M$35</c:f>
              <c:numCache>
                <c:formatCode>General</c:formatCode>
                <c:ptCount val="1"/>
                <c:pt idx="0">
                  <c:v>8981.3239000000012</c:v>
                </c:pt>
              </c:numCache>
            </c:numRef>
          </c:val>
          <c:extLst>
            <c:ext xmlns:c16="http://schemas.microsoft.com/office/drawing/2014/chart" uri="{C3380CC4-5D6E-409C-BE32-E72D297353CC}">
              <c16:uniqueId val="{00000000-166A-4F56-90F2-DD1F26D57AE9}"/>
            </c:ext>
          </c:extLst>
        </c:ser>
        <c:ser>
          <c:idx val="1"/>
          <c:order val="1"/>
          <c:tx>
            <c:strRef>
              <c:f>'Week 4'!$H$36</c:f>
              <c:strCache>
                <c:ptCount val="1"/>
                <c:pt idx="0">
                  <c:v>Raymond Buch</c:v>
                </c:pt>
              </c:strCache>
            </c:strRef>
          </c:tx>
          <c:spPr>
            <a:solidFill>
              <a:schemeClr val="accent2"/>
            </a:solidFill>
            <a:ln>
              <a:noFill/>
            </a:ln>
            <a:effectLst/>
          </c:spPr>
          <c:invertIfNegative val="0"/>
          <c:cat>
            <c:strRef>
              <c:f>'Week 4'!$M$34</c:f>
              <c:strCache>
                <c:ptCount val="1"/>
                <c:pt idx="0">
                  <c:v>Grand Total</c:v>
                </c:pt>
              </c:strCache>
            </c:strRef>
          </c:cat>
          <c:val>
            <c:numRef>
              <c:f>'Week 4'!$M$36</c:f>
              <c:numCache>
                <c:formatCode>General</c:formatCode>
                <c:ptCount val="1"/>
                <c:pt idx="0">
                  <c:v>6976.0959000000003</c:v>
                </c:pt>
              </c:numCache>
            </c:numRef>
          </c:val>
          <c:extLst>
            <c:ext xmlns:c16="http://schemas.microsoft.com/office/drawing/2014/chart" uri="{C3380CC4-5D6E-409C-BE32-E72D297353CC}">
              <c16:uniqueId val="{00000001-166A-4F56-90F2-DD1F26D57AE9}"/>
            </c:ext>
          </c:extLst>
        </c:ser>
        <c:ser>
          <c:idx val="2"/>
          <c:order val="2"/>
          <c:tx>
            <c:strRef>
              <c:f>'Week 4'!$H$37</c:f>
              <c:strCache>
                <c:ptCount val="1"/>
                <c:pt idx="0">
                  <c:v>Sanjit Chand</c:v>
                </c:pt>
              </c:strCache>
            </c:strRef>
          </c:tx>
          <c:spPr>
            <a:solidFill>
              <a:schemeClr val="accent3"/>
            </a:solidFill>
            <a:ln>
              <a:noFill/>
            </a:ln>
            <a:effectLst/>
          </c:spPr>
          <c:invertIfNegative val="0"/>
          <c:cat>
            <c:strRef>
              <c:f>'Week 4'!$M$34</c:f>
              <c:strCache>
                <c:ptCount val="1"/>
                <c:pt idx="0">
                  <c:v>Grand Total</c:v>
                </c:pt>
              </c:strCache>
            </c:strRef>
          </c:cat>
          <c:val>
            <c:numRef>
              <c:f>'Week 4'!$M$37</c:f>
              <c:numCache>
                <c:formatCode>General</c:formatCode>
                <c:ptCount val="1"/>
                <c:pt idx="0">
                  <c:v>5757.411900000001</c:v>
                </c:pt>
              </c:numCache>
            </c:numRef>
          </c:val>
          <c:extLst>
            <c:ext xmlns:c16="http://schemas.microsoft.com/office/drawing/2014/chart" uri="{C3380CC4-5D6E-409C-BE32-E72D297353CC}">
              <c16:uniqueId val="{00000002-166A-4F56-90F2-DD1F26D57AE9}"/>
            </c:ext>
          </c:extLst>
        </c:ser>
        <c:ser>
          <c:idx val="3"/>
          <c:order val="3"/>
          <c:tx>
            <c:strRef>
              <c:f>'Week 4'!$H$38</c:f>
              <c:strCache>
                <c:ptCount val="1"/>
                <c:pt idx="0">
                  <c:v>Hunter Lopez</c:v>
                </c:pt>
              </c:strCache>
            </c:strRef>
          </c:tx>
          <c:spPr>
            <a:solidFill>
              <a:schemeClr val="accent4"/>
            </a:solidFill>
            <a:ln>
              <a:noFill/>
            </a:ln>
            <a:effectLst/>
          </c:spPr>
          <c:invertIfNegative val="0"/>
          <c:cat>
            <c:strRef>
              <c:f>'Week 4'!$M$34</c:f>
              <c:strCache>
                <c:ptCount val="1"/>
                <c:pt idx="0">
                  <c:v>Grand Total</c:v>
                </c:pt>
              </c:strCache>
            </c:strRef>
          </c:cat>
          <c:val>
            <c:numRef>
              <c:f>'Week 4'!$M$38</c:f>
              <c:numCache>
                <c:formatCode>General</c:formatCode>
                <c:ptCount val="1"/>
                <c:pt idx="0">
                  <c:v>5622.4291999999996</c:v>
                </c:pt>
              </c:numCache>
            </c:numRef>
          </c:val>
          <c:extLst>
            <c:ext xmlns:c16="http://schemas.microsoft.com/office/drawing/2014/chart" uri="{C3380CC4-5D6E-409C-BE32-E72D297353CC}">
              <c16:uniqueId val="{00000003-166A-4F56-90F2-DD1F26D57AE9}"/>
            </c:ext>
          </c:extLst>
        </c:ser>
        <c:ser>
          <c:idx val="4"/>
          <c:order val="4"/>
          <c:tx>
            <c:strRef>
              <c:f>'Week 4'!$H$39</c:f>
              <c:strCache>
                <c:ptCount val="1"/>
                <c:pt idx="0">
                  <c:v>Adrian Barton</c:v>
                </c:pt>
              </c:strCache>
            </c:strRef>
          </c:tx>
          <c:spPr>
            <a:solidFill>
              <a:schemeClr val="accent5"/>
            </a:solidFill>
            <a:ln>
              <a:noFill/>
            </a:ln>
            <a:effectLst/>
          </c:spPr>
          <c:invertIfNegative val="0"/>
          <c:cat>
            <c:strRef>
              <c:f>'Week 4'!$M$34</c:f>
              <c:strCache>
                <c:ptCount val="1"/>
                <c:pt idx="0">
                  <c:v>Grand Total</c:v>
                </c:pt>
              </c:strCache>
            </c:strRef>
          </c:cat>
          <c:val>
            <c:numRef>
              <c:f>'Week 4'!$M$39</c:f>
              <c:numCache>
                <c:formatCode>General</c:formatCode>
                <c:ptCount val="1"/>
                <c:pt idx="0">
                  <c:v>5444.8054999999995</c:v>
                </c:pt>
              </c:numCache>
            </c:numRef>
          </c:val>
          <c:extLst>
            <c:ext xmlns:c16="http://schemas.microsoft.com/office/drawing/2014/chart" uri="{C3380CC4-5D6E-409C-BE32-E72D297353CC}">
              <c16:uniqueId val="{00000004-166A-4F56-90F2-DD1F26D57AE9}"/>
            </c:ext>
          </c:extLst>
        </c:ser>
        <c:ser>
          <c:idx val="5"/>
          <c:order val="5"/>
          <c:tx>
            <c:strRef>
              <c:f>'Week 4'!$H$40</c:f>
              <c:strCache>
                <c:ptCount val="1"/>
                <c:pt idx="0">
                  <c:v>Tom Ashbrook</c:v>
                </c:pt>
              </c:strCache>
            </c:strRef>
          </c:tx>
          <c:spPr>
            <a:solidFill>
              <a:schemeClr val="accent6"/>
            </a:solidFill>
            <a:ln>
              <a:noFill/>
            </a:ln>
            <a:effectLst/>
          </c:spPr>
          <c:invertIfNegative val="0"/>
          <c:cat>
            <c:strRef>
              <c:f>'Week 4'!$M$34</c:f>
              <c:strCache>
                <c:ptCount val="1"/>
                <c:pt idx="0">
                  <c:v>Grand Total</c:v>
                </c:pt>
              </c:strCache>
            </c:strRef>
          </c:cat>
          <c:val>
            <c:numRef>
              <c:f>'Week 4'!$M$40</c:f>
              <c:numCache>
                <c:formatCode>General</c:formatCode>
                <c:ptCount val="1"/>
                <c:pt idx="0">
                  <c:v>4703.7883000000002</c:v>
                </c:pt>
              </c:numCache>
            </c:numRef>
          </c:val>
          <c:extLst>
            <c:ext xmlns:c16="http://schemas.microsoft.com/office/drawing/2014/chart" uri="{C3380CC4-5D6E-409C-BE32-E72D297353CC}">
              <c16:uniqueId val="{00000005-166A-4F56-90F2-DD1F26D57AE9}"/>
            </c:ext>
          </c:extLst>
        </c:ser>
        <c:ser>
          <c:idx val="6"/>
          <c:order val="6"/>
          <c:tx>
            <c:strRef>
              <c:f>'Week 4'!$H$41</c:f>
              <c:strCache>
                <c:ptCount val="1"/>
                <c:pt idx="0">
                  <c:v>Christopher Martinez</c:v>
                </c:pt>
              </c:strCache>
            </c:strRef>
          </c:tx>
          <c:spPr>
            <a:solidFill>
              <a:schemeClr val="accent1">
                <a:lumMod val="60000"/>
              </a:schemeClr>
            </a:solidFill>
            <a:ln>
              <a:noFill/>
            </a:ln>
            <a:effectLst/>
          </c:spPr>
          <c:invertIfNegative val="0"/>
          <c:cat>
            <c:strRef>
              <c:f>'Week 4'!$M$34</c:f>
              <c:strCache>
                <c:ptCount val="1"/>
                <c:pt idx="0">
                  <c:v>Grand Total</c:v>
                </c:pt>
              </c:strCache>
            </c:strRef>
          </c:cat>
          <c:val>
            <c:numRef>
              <c:f>'Week 4'!$M$41</c:f>
              <c:numCache>
                <c:formatCode>General</c:formatCode>
                <c:ptCount val="1"/>
                <c:pt idx="0">
                  <c:v>3899.8903999999998</c:v>
                </c:pt>
              </c:numCache>
            </c:numRef>
          </c:val>
          <c:extLst>
            <c:ext xmlns:c16="http://schemas.microsoft.com/office/drawing/2014/chart" uri="{C3380CC4-5D6E-409C-BE32-E72D297353CC}">
              <c16:uniqueId val="{00000006-166A-4F56-90F2-DD1F26D57AE9}"/>
            </c:ext>
          </c:extLst>
        </c:ser>
        <c:ser>
          <c:idx val="7"/>
          <c:order val="7"/>
          <c:tx>
            <c:strRef>
              <c:f>'Week 4'!$H$42</c:f>
              <c:strCache>
                <c:ptCount val="1"/>
                <c:pt idx="0">
                  <c:v>Keith Dawkins</c:v>
                </c:pt>
              </c:strCache>
            </c:strRef>
          </c:tx>
          <c:spPr>
            <a:solidFill>
              <a:schemeClr val="accent2">
                <a:lumMod val="60000"/>
              </a:schemeClr>
            </a:solidFill>
            <a:ln>
              <a:noFill/>
            </a:ln>
            <a:effectLst/>
          </c:spPr>
          <c:invertIfNegative val="0"/>
          <c:cat>
            <c:strRef>
              <c:f>'Week 4'!$M$34</c:f>
              <c:strCache>
                <c:ptCount val="1"/>
                <c:pt idx="0">
                  <c:v>Grand Total</c:v>
                </c:pt>
              </c:strCache>
            </c:strRef>
          </c:cat>
          <c:val>
            <c:numRef>
              <c:f>'Week 4'!$M$42</c:f>
              <c:numCache>
                <c:formatCode>General</c:formatCode>
                <c:ptCount val="1"/>
                <c:pt idx="0">
                  <c:v>3038.6253999999999</c:v>
                </c:pt>
              </c:numCache>
            </c:numRef>
          </c:val>
          <c:extLst>
            <c:ext xmlns:c16="http://schemas.microsoft.com/office/drawing/2014/chart" uri="{C3380CC4-5D6E-409C-BE32-E72D297353CC}">
              <c16:uniqueId val="{00000007-166A-4F56-90F2-DD1F26D57AE9}"/>
            </c:ext>
          </c:extLst>
        </c:ser>
        <c:ser>
          <c:idx val="8"/>
          <c:order val="8"/>
          <c:tx>
            <c:strRef>
              <c:f>'Week 4'!$H$43</c:f>
              <c:strCache>
                <c:ptCount val="1"/>
                <c:pt idx="0">
                  <c:v>Andy Reiter</c:v>
                </c:pt>
              </c:strCache>
            </c:strRef>
          </c:tx>
          <c:spPr>
            <a:solidFill>
              <a:schemeClr val="accent3">
                <a:lumMod val="60000"/>
              </a:schemeClr>
            </a:solidFill>
            <a:ln>
              <a:noFill/>
            </a:ln>
            <a:effectLst/>
          </c:spPr>
          <c:invertIfNegative val="0"/>
          <c:cat>
            <c:strRef>
              <c:f>'Week 4'!$M$34</c:f>
              <c:strCache>
                <c:ptCount val="1"/>
                <c:pt idx="0">
                  <c:v>Grand Total</c:v>
                </c:pt>
              </c:strCache>
            </c:strRef>
          </c:cat>
          <c:val>
            <c:numRef>
              <c:f>'Week 4'!$M$43</c:f>
              <c:numCache>
                <c:formatCode>General</c:formatCode>
                <c:ptCount val="1"/>
                <c:pt idx="0">
                  <c:v>2884.6208000000001</c:v>
                </c:pt>
              </c:numCache>
            </c:numRef>
          </c:val>
          <c:extLst>
            <c:ext xmlns:c16="http://schemas.microsoft.com/office/drawing/2014/chart" uri="{C3380CC4-5D6E-409C-BE32-E72D297353CC}">
              <c16:uniqueId val="{00000008-166A-4F56-90F2-DD1F26D57AE9}"/>
            </c:ext>
          </c:extLst>
        </c:ser>
        <c:ser>
          <c:idx val="9"/>
          <c:order val="9"/>
          <c:tx>
            <c:strRef>
              <c:f>'Week 4'!$H$44</c:f>
              <c:strCache>
                <c:ptCount val="1"/>
                <c:pt idx="0">
                  <c:v>Daniel Raglin</c:v>
                </c:pt>
              </c:strCache>
            </c:strRef>
          </c:tx>
          <c:spPr>
            <a:solidFill>
              <a:schemeClr val="accent4">
                <a:lumMod val="60000"/>
              </a:schemeClr>
            </a:solidFill>
            <a:ln>
              <a:noFill/>
            </a:ln>
            <a:effectLst/>
          </c:spPr>
          <c:invertIfNegative val="0"/>
          <c:cat>
            <c:strRef>
              <c:f>'Week 4'!$M$34</c:f>
              <c:strCache>
                <c:ptCount val="1"/>
                <c:pt idx="0">
                  <c:v>Grand Total</c:v>
                </c:pt>
              </c:strCache>
            </c:strRef>
          </c:cat>
          <c:val>
            <c:numRef>
              <c:f>'Week 4'!$M$44</c:f>
              <c:numCache>
                <c:formatCode>General</c:formatCode>
                <c:ptCount val="1"/>
                <c:pt idx="0">
                  <c:v>2869.076</c:v>
                </c:pt>
              </c:numCache>
            </c:numRef>
          </c:val>
          <c:extLst>
            <c:ext xmlns:c16="http://schemas.microsoft.com/office/drawing/2014/chart" uri="{C3380CC4-5D6E-409C-BE32-E72D297353CC}">
              <c16:uniqueId val="{00000009-166A-4F56-90F2-DD1F26D57AE9}"/>
            </c:ext>
          </c:extLst>
        </c:ser>
        <c:ser>
          <c:idx val="10"/>
          <c:order val="10"/>
          <c:tx>
            <c:strRef>
              <c:f>'Week 4'!$H$45</c:f>
              <c:strCache>
                <c:ptCount val="1"/>
                <c:pt idx="0">
                  <c:v>Others</c:v>
                </c:pt>
              </c:strCache>
            </c:strRef>
          </c:tx>
          <c:spPr>
            <a:solidFill>
              <a:schemeClr val="accent5">
                <a:lumMod val="60000"/>
              </a:schemeClr>
            </a:solidFill>
            <a:ln>
              <a:noFill/>
            </a:ln>
            <a:effectLst/>
          </c:spPr>
          <c:invertIfNegative val="0"/>
          <c:cat>
            <c:strRef>
              <c:f>'Week 4'!$M$34</c:f>
              <c:strCache>
                <c:ptCount val="1"/>
                <c:pt idx="0">
                  <c:v>Grand Total</c:v>
                </c:pt>
              </c:strCache>
            </c:strRef>
          </c:cat>
          <c:val>
            <c:numRef>
              <c:f>'Week 4'!$M$45</c:f>
              <c:numCache>
                <c:formatCode>General</c:formatCode>
                <c:ptCount val="1"/>
                <c:pt idx="0">
                  <c:v>236218.95439999993</c:v>
                </c:pt>
              </c:numCache>
            </c:numRef>
          </c:val>
          <c:extLst>
            <c:ext xmlns:c16="http://schemas.microsoft.com/office/drawing/2014/chart" uri="{C3380CC4-5D6E-409C-BE32-E72D297353CC}">
              <c16:uniqueId val="{0000000A-166A-4F56-90F2-DD1F26D57AE9}"/>
            </c:ext>
          </c:extLst>
        </c:ser>
        <c:dLbls>
          <c:showLegendKey val="0"/>
          <c:showVal val="0"/>
          <c:showCatName val="0"/>
          <c:showSerName val="0"/>
          <c:showPercent val="0"/>
          <c:showBubbleSize val="0"/>
        </c:dLbls>
        <c:gapWidth val="150"/>
        <c:overlap val="100"/>
        <c:axId val="506912208"/>
        <c:axId val="506913168"/>
      </c:barChart>
      <c:catAx>
        <c:axId val="506912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913168"/>
        <c:crosses val="autoZero"/>
        <c:auto val="1"/>
        <c:lblAlgn val="ctr"/>
        <c:lblOffset val="100"/>
        <c:noMultiLvlLbl val="0"/>
      </c:catAx>
      <c:valAx>
        <c:axId val="5069131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91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12/15/2024</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12/15/2024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kaggle.com/datasets/ishanshrivastava28/superstore-sales/dat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0BCE3-7A85-71CE-E027-A8E454AF1454}"/>
              </a:ext>
            </a:extLst>
          </p:cNvPr>
          <p:cNvSpPr>
            <a:spLocks noGrp="1"/>
          </p:cNvSpPr>
          <p:nvPr>
            <p:ph type="ctrTitle"/>
          </p:nvPr>
        </p:nvSpPr>
        <p:spPr>
          <a:xfrm>
            <a:off x="6071616" y="960120"/>
            <a:ext cx="5221224" cy="3056343"/>
          </a:xfrm>
        </p:spPr>
        <p:txBody>
          <a:bodyPr/>
          <a:lstStyle/>
          <a:p>
            <a:r>
              <a:rPr lang="en-US" dirty="0"/>
              <a:t>Superstore Final Analysis</a:t>
            </a:r>
          </a:p>
        </p:txBody>
      </p:sp>
      <p:sp>
        <p:nvSpPr>
          <p:cNvPr id="2" name="Subtitle 2">
            <a:extLst>
              <a:ext uri="{FF2B5EF4-FFF2-40B4-BE49-F238E27FC236}">
                <a16:creationId xmlns:a16="http://schemas.microsoft.com/office/drawing/2014/main" id="{2A386AFB-A77C-1D38-DF41-992414D669FA}"/>
              </a:ext>
            </a:extLst>
          </p:cNvPr>
          <p:cNvSpPr txBox="1">
            <a:spLocks/>
          </p:cNvSpPr>
          <p:nvPr/>
        </p:nvSpPr>
        <p:spPr>
          <a:xfrm>
            <a:off x="4324357" y="4816881"/>
            <a:ext cx="7681178" cy="1916310"/>
          </a:xfrm>
          <a:prstGeom prst="rect">
            <a:avLst/>
          </a:prstGeom>
        </p:spPr>
        <p:txBody>
          <a:bodyPr vert="horz" lIns="91440" tIns="45720" rIns="91440" bIns="45720" rtlCol="0" anchor="t">
            <a:normAutofit/>
          </a:bodyPr>
          <a:lstStyle>
            <a:defPPr>
              <a:defRPr lang="en-US"/>
            </a:defPPr>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dirty="0">
                <a:latin typeface="Calibri"/>
                <a:cs typeface="Calibri"/>
              </a:rPr>
              <a:t>Course: MARKET-ANALYTICS-IT-8202-FA2-2024-OG-Hutchison</a:t>
            </a:r>
            <a:endParaRPr lang="en-US" b="1" dirty="0">
              <a:latin typeface="Calibri"/>
              <a:ea typeface="Calibri"/>
              <a:cs typeface="Calibri"/>
            </a:endParaRPr>
          </a:p>
          <a:p>
            <a:pPr marL="0" indent="0" algn="r">
              <a:buNone/>
            </a:pPr>
            <a:r>
              <a:rPr lang="en-US" b="1" dirty="0">
                <a:latin typeface="Calibri"/>
                <a:cs typeface="Calibri"/>
              </a:rPr>
              <a:t>Instructor: Professor Richard Hutchison</a:t>
            </a:r>
            <a:endParaRPr lang="en-US" b="1" dirty="0">
              <a:latin typeface="Calibri"/>
              <a:ea typeface="Calibri"/>
              <a:cs typeface="Calibri"/>
            </a:endParaRPr>
          </a:p>
          <a:p>
            <a:pPr marL="0" indent="0" algn="r">
              <a:buNone/>
            </a:pPr>
            <a:r>
              <a:rPr lang="en-US" b="1" dirty="0">
                <a:latin typeface="Calibri"/>
                <a:cs typeface="Calibri"/>
              </a:rPr>
              <a:t>Term : EMBA Fall 2024</a:t>
            </a:r>
            <a:endParaRPr lang="en-US" b="1" dirty="0">
              <a:latin typeface="Calibri"/>
              <a:ea typeface="Calibri"/>
              <a:cs typeface="Calibri"/>
            </a:endParaRPr>
          </a:p>
          <a:p>
            <a:pPr marL="0" indent="0" algn="r">
              <a:buNone/>
            </a:pPr>
            <a:r>
              <a:rPr lang="en-US" b="1" dirty="0">
                <a:latin typeface="Calibri"/>
                <a:cs typeface="Calibri"/>
              </a:rPr>
              <a:t>Made By : Ojesvi Dogra</a:t>
            </a:r>
            <a:endParaRPr lang="en-US" b="1" dirty="0">
              <a:latin typeface="Calibri"/>
              <a:ea typeface="Calibri"/>
              <a:cs typeface="Calibri"/>
            </a:endParaRPr>
          </a:p>
        </p:txBody>
      </p:sp>
    </p:spTree>
    <p:extLst>
      <p:ext uri="{BB962C8B-B14F-4D97-AF65-F5344CB8AC3E}">
        <p14:creationId xmlns:p14="http://schemas.microsoft.com/office/powerpoint/2010/main" val="95441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BBD3-3724-E073-6B2E-26AB199837A5}"/>
              </a:ext>
            </a:extLst>
          </p:cNvPr>
          <p:cNvSpPr>
            <a:spLocks noGrp="1"/>
          </p:cNvSpPr>
          <p:nvPr>
            <p:ph type="title"/>
          </p:nvPr>
        </p:nvSpPr>
        <p:spPr/>
        <p:txBody>
          <a:bodyPr/>
          <a:lstStyle/>
          <a:p>
            <a:r>
              <a:rPr lang="en-US" dirty="0"/>
              <a:t>Average Discount Offered</a:t>
            </a:r>
          </a:p>
        </p:txBody>
      </p:sp>
      <p:sp>
        <p:nvSpPr>
          <p:cNvPr id="3" name="Content Placeholder 2">
            <a:extLst>
              <a:ext uri="{FF2B5EF4-FFF2-40B4-BE49-F238E27FC236}">
                <a16:creationId xmlns:a16="http://schemas.microsoft.com/office/drawing/2014/main" id="{833F29A8-5C1B-4105-54EB-9CA334ACFF34}"/>
              </a:ext>
            </a:extLst>
          </p:cNvPr>
          <p:cNvSpPr>
            <a:spLocks noGrp="1"/>
          </p:cNvSpPr>
          <p:nvPr>
            <p:ph sz="quarter" idx="13"/>
          </p:nvPr>
        </p:nvSpPr>
        <p:spPr>
          <a:xfrm>
            <a:off x="893762" y="2073274"/>
            <a:ext cx="3862965" cy="4173348"/>
          </a:xfrm>
        </p:spPr>
        <p:txBody>
          <a:bodyPr>
            <a:normAutofit fontScale="77500" lnSpcReduction="20000"/>
          </a:bodyPr>
          <a:lstStyle/>
          <a:p>
            <a:pPr marL="342900" indent="-342900">
              <a:buFont typeface="Arial" panose="020B0604020202020204" pitchFamily="34" charset="0"/>
              <a:buChar char="•"/>
            </a:pPr>
            <a:r>
              <a:rPr lang="en-US" dirty="0"/>
              <a:t>The Corporate segment consistently receives the highest discounts from 2012 to 2014.</a:t>
            </a:r>
          </a:p>
          <a:p>
            <a:pPr marL="342900" indent="-342900">
              <a:buFont typeface="Arial" panose="020B0604020202020204" pitchFamily="34" charset="0"/>
              <a:buChar char="•"/>
            </a:pPr>
            <a:r>
              <a:rPr lang="en-US" dirty="0"/>
              <a:t>Discounts offered to the Home Office segment are generally lower, averaging around 13%-15%.</a:t>
            </a:r>
          </a:p>
          <a:p>
            <a:pPr marL="342900" indent="-342900">
              <a:buFont typeface="Arial" panose="020B0604020202020204" pitchFamily="34" charset="0"/>
              <a:buChar char="•"/>
            </a:pPr>
            <a:r>
              <a:rPr lang="en-US" dirty="0"/>
              <a:t>The higher discounts that are given to the Corporate segment, which could impact profitability.</a:t>
            </a:r>
          </a:p>
          <a:p>
            <a:pPr marL="342900" indent="-342900">
              <a:buFont typeface="Arial" panose="020B0604020202020204" pitchFamily="34" charset="0"/>
              <a:buChar char="•"/>
            </a:pPr>
            <a:r>
              <a:rPr lang="en-US" dirty="0"/>
              <a:t>There is a need to optimize discounts for the Corporate segment to balance profitability with competitiveness.</a:t>
            </a:r>
          </a:p>
          <a:p>
            <a:pPr marL="342900" indent="-342900">
              <a:buFont typeface="Arial" panose="020B0604020202020204" pitchFamily="34" charset="0"/>
              <a:buChar char="•"/>
            </a:pPr>
            <a:r>
              <a:rPr lang="en-US" dirty="0"/>
              <a:t>We also need to Address challenges in Furniture, particularly in the Home Office segment, through strategic pricing or promotions.</a:t>
            </a:r>
          </a:p>
        </p:txBody>
      </p:sp>
      <p:sp>
        <p:nvSpPr>
          <p:cNvPr id="5" name="Slide Number Placeholder 4">
            <a:extLst>
              <a:ext uri="{FF2B5EF4-FFF2-40B4-BE49-F238E27FC236}">
                <a16:creationId xmlns:a16="http://schemas.microsoft.com/office/drawing/2014/main" id="{C5C553A4-9A3C-881A-E271-ADF7C7F5AF63}"/>
              </a:ext>
            </a:extLst>
          </p:cNvPr>
          <p:cNvSpPr>
            <a:spLocks noGrp="1"/>
          </p:cNvSpPr>
          <p:nvPr>
            <p:ph type="sldNum" sz="quarter" idx="12"/>
          </p:nvPr>
        </p:nvSpPr>
        <p:spPr/>
        <p:txBody>
          <a:bodyPr/>
          <a:lstStyle/>
          <a:p>
            <a:fld id="{B5CEABB6-07DC-46E8-9B57-56EC44A396E5}" type="slidenum">
              <a:rPr lang="en-US" smtClean="0"/>
              <a:pPr/>
              <a:t>10</a:t>
            </a:fld>
            <a:endParaRPr lang="en-US" dirty="0"/>
          </a:p>
        </p:txBody>
      </p:sp>
      <p:graphicFrame>
        <p:nvGraphicFramePr>
          <p:cNvPr id="6" name="Content Placeholder 5">
            <a:extLst>
              <a:ext uri="{FF2B5EF4-FFF2-40B4-BE49-F238E27FC236}">
                <a16:creationId xmlns:a16="http://schemas.microsoft.com/office/drawing/2014/main" id="{B4E314D4-563A-49DC-9980-D51201EA5C7F}"/>
              </a:ext>
            </a:extLst>
          </p:cNvPr>
          <p:cNvGraphicFramePr>
            <a:graphicFrameLocks noGrp="1"/>
          </p:cNvGraphicFramePr>
          <p:nvPr>
            <p:ph sz="quarter" idx="14"/>
            <p:extLst>
              <p:ext uri="{D42A27DB-BD31-4B8C-83A1-F6EECF244321}">
                <p14:modId xmlns:p14="http://schemas.microsoft.com/office/powerpoint/2010/main" val="1981967816"/>
              </p:ext>
            </p:extLst>
          </p:nvPr>
        </p:nvGraphicFramePr>
        <p:xfrm>
          <a:off x="4556124" y="2073275"/>
          <a:ext cx="6910451" cy="368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823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CEF29-62E9-9CDD-1F18-6BDF40FC5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95485F-6471-7F96-CEB4-5A65F73E48DA}"/>
              </a:ext>
            </a:extLst>
          </p:cNvPr>
          <p:cNvSpPr>
            <a:spLocks noGrp="1"/>
          </p:cNvSpPr>
          <p:nvPr>
            <p:ph type="title"/>
          </p:nvPr>
        </p:nvSpPr>
        <p:spPr>
          <a:xfrm>
            <a:off x="6095999" y="441960"/>
            <a:ext cx="5641897" cy="3316893"/>
          </a:xfrm>
        </p:spPr>
        <p:txBody>
          <a:bodyPr/>
          <a:lstStyle/>
          <a:p>
            <a:r>
              <a:rPr lang="en-US" dirty="0"/>
              <a:t>Customer Analysis</a:t>
            </a:r>
          </a:p>
        </p:txBody>
      </p:sp>
    </p:spTree>
    <p:extLst>
      <p:ext uri="{BB962C8B-B14F-4D97-AF65-F5344CB8AC3E}">
        <p14:creationId xmlns:p14="http://schemas.microsoft.com/office/powerpoint/2010/main" val="4002429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CA8C54-30A3-3553-626E-52909A83C86B}"/>
              </a:ext>
            </a:extLst>
          </p:cNvPr>
          <p:cNvSpPr>
            <a:spLocks noGrp="1"/>
          </p:cNvSpPr>
          <p:nvPr>
            <p:ph type="title"/>
          </p:nvPr>
        </p:nvSpPr>
        <p:spPr>
          <a:xfrm>
            <a:off x="893064" y="72518"/>
            <a:ext cx="10405174" cy="1326514"/>
          </a:xfrm>
        </p:spPr>
        <p:txBody>
          <a:bodyPr/>
          <a:lstStyle/>
          <a:p>
            <a:r>
              <a:rPr lang="en-US" dirty="0"/>
              <a:t>Profit analysis by customers</a:t>
            </a:r>
            <a:endParaRPr lang="en-ZA" dirty="0"/>
          </a:p>
        </p:txBody>
      </p:sp>
      <p:sp>
        <p:nvSpPr>
          <p:cNvPr id="4" name="Content Placeholder 3">
            <a:extLst>
              <a:ext uri="{FF2B5EF4-FFF2-40B4-BE49-F238E27FC236}">
                <a16:creationId xmlns:a16="http://schemas.microsoft.com/office/drawing/2014/main" id="{8D97CD95-A6D1-C7C3-F7D9-C0AB6438B279}"/>
              </a:ext>
            </a:extLst>
          </p:cNvPr>
          <p:cNvSpPr>
            <a:spLocks noGrp="1"/>
          </p:cNvSpPr>
          <p:nvPr>
            <p:ph sz="quarter" idx="13"/>
          </p:nvPr>
        </p:nvSpPr>
        <p:spPr>
          <a:xfrm>
            <a:off x="893763" y="2073275"/>
            <a:ext cx="3294189" cy="3687763"/>
          </a:xfrm>
        </p:spPr>
        <p:txBody>
          <a:bodyPr>
            <a:normAutofit fontScale="70000" lnSpcReduction="20000"/>
          </a:bodyPr>
          <a:lstStyle/>
          <a:p>
            <a:pPr marL="342900" indent="-342900">
              <a:buFont typeface="Arial" panose="020B0604020202020204" pitchFamily="34" charset="0"/>
              <a:buChar char="•"/>
            </a:pPr>
            <a:r>
              <a:rPr lang="en-US" dirty="0"/>
              <a:t>The Consumer segment generates the highest profit, reaching around 700,000 in total.</a:t>
            </a:r>
          </a:p>
          <a:p>
            <a:pPr marL="342900" indent="-342900">
              <a:buFont typeface="Arial" panose="020B0604020202020204" pitchFamily="34" charset="0"/>
              <a:buChar char="•"/>
            </a:pPr>
            <a:r>
              <a:rPr lang="en-US" dirty="0"/>
              <a:t>Profits show consistent growth over the years, with 2014 contributing the largest portion.</a:t>
            </a:r>
          </a:p>
          <a:p>
            <a:pPr marL="342900" indent="-342900">
              <a:buFont typeface="Arial" panose="020B0604020202020204" pitchFamily="34" charset="0"/>
              <a:buChar char="•"/>
            </a:pPr>
            <a:r>
              <a:rPr lang="en-US" dirty="0"/>
              <a:t>The Corporate segment follows with total profits around 470,000.</a:t>
            </a:r>
          </a:p>
          <a:p>
            <a:pPr marL="342900" indent="-342900">
              <a:buFont typeface="Arial" panose="020B0604020202020204" pitchFamily="34" charset="0"/>
              <a:buChar char="•"/>
            </a:pPr>
            <a:r>
              <a:rPr lang="en-US" dirty="0"/>
              <a:t>The Home Office segment produces the lowest total profit, even though profits increases gradually, the growth trails behind the other segments.</a:t>
            </a:r>
          </a:p>
        </p:txBody>
      </p:sp>
      <p:sp>
        <p:nvSpPr>
          <p:cNvPr id="3" name="Slide Number Placeholder 2">
            <a:extLst>
              <a:ext uri="{FF2B5EF4-FFF2-40B4-BE49-F238E27FC236}">
                <a16:creationId xmlns:a16="http://schemas.microsoft.com/office/drawing/2014/main" id="{B02207A1-A505-3185-A282-927E9F6F0E61}"/>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12</a:t>
            </a:fld>
            <a:endParaRPr lang="en-US" dirty="0"/>
          </a:p>
        </p:txBody>
      </p:sp>
      <p:graphicFrame>
        <p:nvGraphicFramePr>
          <p:cNvPr id="2" name="Content Placeholder 1">
            <a:extLst>
              <a:ext uri="{FF2B5EF4-FFF2-40B4-BE49-F238E27FC236}">
                <a16:creationId xmlns:a16="http://schemas.microsoft.com/office/drawing/2014/main" id="{A6BA8A99-3364-B518-0586-497229750FA3}"/>
              </a:ext>
            </a:extLst>
          </p:cNvPr>
          <p:cNvGraphicFramePr>
            <a:graphicFrameLocks noGrp="1"/>
          </p:cNvGraphicFramePr>
          <p:nvPr>
            <p:ph sz="quarter" idx="14"/>
          </p:nvPr>
        </p:nvGraphicFramePr>
        <p:xfrm>
          <a:off x="4556125" y="2073275"/>
          <a:ext cx="6192838" cy="368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220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9F9F-215C-2D9D-8C49-A2318B4BB633}"/>
              </a:ext>
            </a:extLst>
          </p:cNvPr>
          <p:cNvSpPr>
            <a:spLocks noGrp="1"/>
          </p:cNvSpPr>
          <p:nvPr>
            <p:ph type="title"/>
          </p:nvPr>
        </p:nvSpPr>
        <p:spPr/>
        <p:txBody>
          <a:bodyPr/>
          <a:lstStyle/>
          <a:p>
            <a:r>
              <a:rPr lang="en-US" dirty="0"/>
              <a:t>Most valuable Customers</a:t>
            </a:r>
          </a:p>
        </p:txBody>
      </p:sp>
      <p:sp>
        <p:nvSpPr>
          <p:cNvPr id="3" name="Content Placeholder 2">
            <a:extLst>
              <a:ext uri="{FF2B5EF4-FFF2-40B4-BE49-F238E27FC236}">
                <a16:creationId xmlns:a16="http://schemas.microsoft.com/office/drawing/2014/main" id="{E9294337-B460-A487-EB6E-1CFFEB1381C1}"/>
              </a:ext>
            </a:extLst>
          </p:cNvPr>
          <p:cNvSpPr>
            <a:spLocks noGrp="1"/>
          </p:cNvSpPr>
          <p:nvPr>
            <p:ph sz="quarter" idx="13"/>
          </p:nvPr>
        </p:nvSpPr>
        <p:spPr/>
        <p:txBody>
          <a:bodyPr>
            <a:normAutofit fontScale="70000" lnSpcReduction="20000"/>
          </a:bodyPr>
          <a:lstStyle/>
          <a:p>
            <a:pPr marL="342900" indent="-342900">
              <a:buFont typeface="Arial" panose="020B0604020202020204" pitchFamily="34" charset="0"/>
              <a:buChar char="•"/>
            </a:pPr>
            <a:r>
              <a:rPr lang="en-US" dirty="0"/>
              <a:t>Almost 20% of profits are distributed among key customers, including Tamara Chand, Adrian Barton, Hunter Lopez, and others.</a:t>
            </a:r>
          </a:p>
          <a:p>
            <a:pPr marL="342900" indent="-342900">
              <a:buFont typeface="Arial" panose="020B0604020202020204" pitchFamily="34" charset="0"/>
              <a:buChar char="•"/>
            </a:pPr>
            <a:r>
              <a:rPr lang="en-US" dirty="0"/>
              <a:t>The highest individual contributors are relatively balanced but small compared to the collective group.</a:t>
            </a:r>
          </a:p>
          <a:p>
            <a:pPr marL="342900" indent="-342900">
              <a:buFont typeface="Arial" panose="020B0604020202020204" pitchFamily="34" charset="0"/>
              <a:buChar char="•"/>
            </a:pPr>
            <a:r>
              <a:rPr lang="en-US" dirty="0"/>
              <a:t>The data highlights that we should focus on maintaining relationships with the top customers while analyzing the other customer groups for hidden growth opportunities.</a:t>
            </a:r>
          </a:p>
        </p:txBody>
      </p:sp>
      <p:sp>
        <p:nvSpPr>
          <p:cNvPr id="5" name="Slide Number Placeholder 4">
            <a:extLst>
              <a:ext uri="{FF2B5EF4-FFF2-40B4-BE49-F238E27FC236}">
                <a16:creationId xmlns:a16="http://schemas.microsoft.com/office/drawing/2014/main" id="{C3DFD874-4329-9807-28BC-B0F2DC59ED05}"/>
              </a:ext>
            </a:extLst>
          </p:cNvPr>
          <p:cNvSpPr>
            <a:spLocks noGrp="1"/>
          </p:cNvSpPr>
          <p:nvPr>
            <p:ph type="sldNum" sz="quarter" idx="12"/>
          </p:nvPr>
        </p:nvSpPr>
        <p:spPr/>
        <p:txBody>
          <a:bodyPr/>
          <a:lstStyle/>
          <a:p>
            <a:fld id="{B5CEABB6-07DC-46E8-9B57-56EC44A396E5}" type="slidenum">
              <a:rPr lang="en-US" smtClean="0"/>
              <a:pPr/>
              <a:t>13</a:t>
            </a:fld>
            <a:endParaRPr lang="en-US" dirty="0"/>
          </a:p>
        </p:txBody>
      </p:sp>
      <p:graphicFrame>
        <p:nvGraphicFramePr>
          <p:cNvPr id="6" name="Content Placeholder 5">
            <a:extLst>
              <a:ext uri="{FF2B5EF4-FFF2-40B4-BE49-F238E27FC236}">
                <a16:creationId xmlns:a16="http://schemas.microsoft.com/office/drawing/2014/main" id="{E6A51177-7EB6-1D6C-B16A-A785205D9248}"/>
              </a:ext>
            </a:extLst>
          </p:cNvPr>
          <p:cNvGraphicFramePr>
            <a:graphicFrameLocks noGrp="1"/>
          </p:cNvGraphicFramePr>
          <p:nvPr>
            <p:ph sz="quarter" idx="14"/>
          </p:nvPr>
        </p:nvGraphicFramePr>
        <p:xfrm>
          <a:off x="4556125" y="2073275"/>
          <a:ext cx="6192838" cy="368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4770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617E-8C1A-B0A5-51BB-14AFD2DE7C32}"/>
              </a:ext>
            </a:extLst>
          </p:cNvPr>
          <p:cNvSpPr>
            <a:spLocks noGrp="1"/>
          </p:cNvSpPr>
          <p:nvPr>
            <p:ph type="title"/>
          </p:nvPr>
        </p:nvSpPr>
        <p:spPr/>
        <p:txBody>
          <a:bodyPr/>
          <a:lstStyle/>
          <a:p>
            <a:r>
              <a:rPr lang="en-US" sz="2800" b="1" i="0" baseline="0" dirty="0">
                <a:effectLst/>
              </a:rPr>
              <a:t>Least Valuable Customers</a:t>
            </a:r>
            <a:endParaRPr lang="en-US" dirty="0"/>
          </a:p>
        </p:txBody>
      </p:sp>
      <p:sp>
        <p:nvSpPr>
          <p:cNvPr id="3" name="Content Placeholder 2">
            <a:extLst>
              <a:ext uri="{FF2B5EF4-FFF2-40B4-BE49-F238E27FC236}">
                <a16:creationId xmlns:a16="http://schemas.microsoft.com/office/drawing/2014/main" id="{6338F8E8-A8E8-5CCE-413E-D9A5146EBBAF}"/>
              </a:ext>
            </a:extLst>
          </p:cNvPr>
          <p:cNvSpPr>
            <a:spLocks noGrp="1"/>
          </p:cNvSpPr>
          <p:nvPr>
            <p:ph sz="quarter" idx="13"/>
          </p:nvPr>
        </p:nvSpPr>
        <p:spPr/>
        <p:txBody>
          <a:bodyPr>
            <a:normAutofit fontScale="70000" lnSpcReduction="20000"/>
          </a:bodyPr>
          <a:lstStyle/>
          <a:p>
            <a:pPr marL="342900" indent="-342900">
              <a:buFont typeface="Arial" panose="020B0604020202020204" pitchFamily="34" charset="0"/>
              <a:buChar char="•"/>
            </a:pPr>
            <a:r>
              <a:rPr lang="en-US" dirty="0"/>
              <a:t>Several customers, such as Christine Phan and Grant Thornton, show negative profits, indicating losses.</a:t>
            </a:r>
          </a:p>
          <a:p>
            <a:pPr marL="342900" indent="-342900">
              <a:buFont typeface="Arial" panose="020B0604020202020204" pitchFamily="34" charset="0"/>
              <a:buChar char="•"/>
            </a:pPr>
            <a:r>
              <a:rPr lang="en-US" dirty="0"/>
              <a:t>This suggests issues like excessive discounts, operational costs, or low-margin transactions.</a:t>
            </a:r>
          </a:p>
          <a:p>
            <a:pPr marL="342900" indent="-342900">
              <a:buFont typeface="Arial" panose="020B0604020202020204" pitchFamily="34" charset="0"/>
              <a:buChar char="•"/>
            </a:pPr>
            <a:r>
              <a:rPr lang="en-US" dirty="0"/>
              <a:t>To minimize these losses, we need to identify the root causes of losses and reassess engagement strategies.</a:t>
            </a:r>
          </a:p>
          <a:p>
            <a:pPr marL="342900" indent="-342900">
              <a:buFont typeface="Arial" panose="020B0604020202020204" pitchFamily="34" charset="0"/>
              <a:buChar char="•"/>
            </a:pPr>
            <a:r>
              <a:rPr lang="en-US" dirty="0"/>
              <a:t>Implementation of tighter controls on discounts and operational efficiency for underperforming accounts can also help in the areas with loss.</a:t>
            </a:r>
          </a:p>
        </p:txBody>
      </p:sp>
      <p:sp>
        <p:nvSpPr>
          <p:cNvPr id="5" name="Slide Number Placeholder 4">
            <a:extLst>
              <a:ext uri="{FF2B5EF4-FFF2-40B4-BE49-F238E27FC236}">
                <a16:creationId xmlns:a16="http://schemas.microsoft.com/office/drawing/2014/main" id="{327C2C6D-F45C-532E-C927-90219F6DDD80}"/>
              </a:ext>
            </a:extLst>
          </p:cNvPr>
          <p:cNvSpPr>
            <a:spLocks noGrp="1"/>
          </p:cNvSpPr>
          <p:nvPr>
            <p:ph type="sldNum" sz="quarter" idx="12"/>
          </p:nvPr>
        </p:nvSpPr>
        <p:spPr/>
        <p:txBody>
          <a:bodyPr/>
          <a:lstStyle/>
          <a:p>
            <a:fld id="{B5CEABB6-07DC-46E8-9B57-56EC44A396E5}" type="slidenum">
              <a:rPr lang="en-US" smtClean="0"/>
              <a:pPr/>
              <a:t>14</a:t>
            </a:fld>
            <a:endParaRPr lang="en-US" dirty="0"/>
          </a:p>
        </p:txBody>
      </p:sp>
      <p:graphicFrame>
        <p:nvGraphicFramePr>
          <p:cNvPr id="6" name="Content Placeholder 5">
            <a:extLst>
              <a:ext uri="{FF2B5EF4-FFF2-40B4-BE49-F238E27FC236}">
                <a16:creationId xmlns:a16="http://schemas.microsoft.com/office/drawing/2014/main" id="{6C3DD95D-1B07-DF7D-0E68-85124C672DED}"/>
              </a:ext>
            </a:extLst>
          </p:cNvPr>
          <p:cNvGraphicFramePr>
            <a:graphicFrameLocks noGrp="1"/>
          </p:cNvGraphicFramePr>
          <p:nvPr>
            <p:ph sz="quarter" idx="14"/>
          </p:nvPr>
        </p:nvGraphicFramePr>
        <p:xfrm>
          <a:off x="4556125" y="2073275"/>
          <a:ext cx="6192838" cy="368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98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2A9B6-1BBF-53BD-D4C2-00B12FC77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01F80-4F6A-0543-989E-5340BD248E03}"/>
              </a:ext>
            </a:extLst>
          </p:cNvPr>
          <p:cNvSpPr>
            <a:spLocks noGrp="1"/>
          </p:cNvSpPr>
          <p:nvPr>
            <p:ph type="title"/>
          </p:nvPr>
        </p:nvSpPr>
        <p:spPr>
          <a:xfrm>
            <a:off x="6095999" y="441960"/>
            <a:ext cx="5641897" cy="3316893"/>
          </a:xfrm>
        </p:spPr>
        <p:txBody>
          <a:bodyPr/>
          <a:lstStyle/>
          <a:p>
            <a:r>
              <a:rPr lang="en-US" dirty="0"/>
              <a:t>Product Analysis</a:t>
            </a:r>
          </a:p>
        </p:txBody>
      </p:sp>
      <p:sp>
        <p:nvSpPr>
          <p:cNvPr id="5" name="Text Placeholder 4">
            <a:extLst>
              <a:ext uri="{FF2B5EF4-FFF2-40B4-BE49-F238E27FC236}">
                <a16:creationId xmlns:a16="http://schemas.microsoft.com/office/drawing/2014/main" id="{9E17DF82-7139-35AB-F7A6-43154DAE26A1}"/>
              </a:ext>
            </a:extLst>
          </p:cNvPr>
          <p:cNvSpPr>
            <a:spLocks noGrp="1"/>
          </p:cNvSpPr>
          <p:nvPr>
            <p:ph type="body" sz="quarter" idx="13"/>
          </p:nvPr>
        </p:nvSpPr>
        <p:spPr>
          <a:xfrm>
            <a:off x="6109694" y="4068392"/>
            <a:ext cx="5580586" cy="2197590"/>
          </a:xfrm>
        </p:spPr>
        <p:txBody>
          <a:bodyPr/>
          <a:lstStyle/>
          <a:p>
            <a:r>
              <a:rPr lang="en-US" dirty="0"/>
              <a:t>Enhancing your presentation</a:t>
            </a:r>
          </a:p>
        </p:txBody>
      </p:sp>
    </p:spTree>
    <p:extLst>
      <p:ext uri="{BB962C8B-B14F-4D97-AF65-F5344CB8AC3E}">
        <p14:creationId xmlns:p14="http://schemas.microsoft.com/office/powerpoint/2010/main" val="264390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0E89B-9548-48F8-584D-8D60A1708950}"/>
              </a:ext>
            </a:extLst>
          </p:cNvPr>
          <p:cNvSpPr>
            <a:spLocks noGrp="1"/>
          </p:cNvSpPr>
          <p:nvPr>
            <p:ph type="title"/>
          </p:nvPr>
        </p:nvSpPr>
        <p:spPr/>
        <p:txBody>
          <a:bodyPr/>
          <a:lstStyle/>
          <a:p>
            <a:r>
              <a:rPr lang="en-US" dirty="0"/>
              <a:t>Product Performance</a:t>
            </a:r>
          </a:p>
        </p:txBody>
      </p:sp>
      <p:sp>
        <p:nvSpPr>
          <p:cNvPr id="3" name="Content Placeholder 2">
            <a:extLst>
              <a:ext uri="{FF2B5EF4-FFF2-40B4-BE49-F238E27FC236}">
                <a16:creationId xmlns:a16="http://schemas.microsoft.com/office/drawing/2014/main" id="{5820D8CA-A655-82E1-5122-3B3DE0758641}"/>
              </a:ext>
            </a:extLst>
          </p:cNvPr>
          <p:cNvSpPr>
            <a:spLocks noGrp="1"/>
          </p:cNvSpPr>
          <p:nvPr>
            <p:ph sz="quarter" idx="13"/>
          </p:nvPr>
        </p:nvSpPr>
        <p:spPr>
          <a:xfrm>
            <a:off x="893763" y="2073275"/>
            <a:ext cx="3662362" cy="3934333"/>
          </a:xfrm>
        </p:spPr>
        <p:txBody>
          <a:bodyPr>
            <a:normAutofit fontScale="85000" lnSpcReduction="10000"/>
          </a:bodyPr>
          <a:lstStyle/>
          <a:p>
            <a:r>
              <a:rPr lang="en-US" dirty="0"/>
              <a:t>Technology is seen to  consistently outperform other product categories, particularly in 2013- 2014 indicating demand and areas for potential market growth.</a:t>
            </a:r>
          </a:p>
          <a:p>
            <a:r>
              <a:rPr lang="en-US" dirty="0"/>
              <a:t>Office Supplies also exhibits a steady profit growth over the years, with notable peaks in Q4 of each year. </a:t>
            </a:r>
          </a:p>
          <a:p>
            <a:r>
              <a:rPr lang="en-US" dirty="0"/>
              <a:t>Furniture requires strategic focus to improve profitability, particularly in Q1 and Q2, where performance is weakest.</a:t>
            </a:r>
          </a:p>
        </p:txBody>
      </p:sp>
      <p:sp>
        <p:nvSpPr>
          <p:cNvPr id="5" name="Slide Number Placeholder 4">
            <a:extLst>
              <a:ext uri="{FF2B5EF4-FFF2-40B4-BE49-F238E27FC236}">
                <a16:creationId xmlns:a16="http://schemas.microsoft.com/office/drawing/2014/main" id="{E52858FC-8D25-7F49-6A89-6081A2A0F197}"/>
              </a:ext>
            </a:extLst>
          </p:cNvPr>
          <p:cNvSpPr>
            <a:spLocks noGrp="1"/>
          </p:cNvSpPr>
          <p:nvPr>
            <p:ph type="sldNum" sz="quarter" idx="12"/>
          </p:nvPr>
        </p:nvSpPr>
        <p:spPr/>
        <p:txBody>
          <a:bodyPr/>
          <a:lstStyle/>
          <a:p>
            <a:fld id="{B5CEABB6-07DC-46E8-9B57-56EC44A396E5}" type="slidenum">
              <a:rPr lang="en-US" smtClean="0"/>
              <a:pPr/>
              <a:t>16</a:t>
            </a:fld>
            <a:endParaRPr lang="en-US" dirty="0"/>
          </a:p>
        </p:txBody>
      </p:sp>
      <p:graphicFrame>
        <p:nvGraphicFramePr>
          <p:cNvPr id="6" name="Content Placeholder 5">
            <a:extLst>
              <a:ext uri="{FF2B5EF4-FFF2-40B4-BE49-F238E27FC236}">
                <a16:creationId xmlns:a16="http://schemas.microsoft.com/office/drawing/2014/main" id="{C09B9E1B-CFD8-D6AC-FF33-FA983343DE47}"/>
              </a:ext>
            </a:extLst>
          </p:cNvPr>
          <p:cNvGraphicFramePr>
            <a:graphicFrameLocks noGrp="1"/>
          </p:cNvGraphicFramePr>
          <p:nvPr>
            <p:ph sz="quarter" idx="14"/>
          </p:nvPr>
        </p:nvGraphicFramePr>
        <p:xfrm>
          <a:off x="4556125" y="2073275"/>
          <a:ext cx="6192838" cy="368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362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EF21-7A62-6094-7A97-5C81AD3A7138}"/>
              </a:ext>
            </a:extLst>
          </p:cNvPr>
          <p:cNvSpPr>
            <a:spLocks noGrp="1"/>
          </p:cNvSpPr>
          <p:nvPr>
            <p:ph type="title"/>
          </p:nvPr>
        </p:nvSpPr>
        <p:spPr/>
        <p:txBody>
          <a:bodyPr/>
          <a:lstStyle/>
          <a:p>
            <a:r>
              <a:rPr lang="en-US" dirty="0"/>
              <a:t>Product Correlations</a:t>
            </a:r>
          </a:p>
        </p:txBody>
      </p:sp>
      <p:sp>
        <p:nvSpPr>
          <p:cNvPr id="3" name="Content Placeholder 2">
            <a:extLst>
              <a:ext uri="{FF2B5EF4-FFF2-40B4-BE49-F238E27FC236}">
                <a16:creationId xmlns:a16="http://schemas.microsoft.com/office/drawing/2014/main" id="{FC1F37F2-F806-47C8-9591-7618DA839192}"/>
              </a:ext>
            </a:extLst>
          </p:cNvPr>
          <p:cNvSpPr>
            <a:spLocks noGrp="1"/>
          </p:cNvSpPr>
          <p:nvPr>
            <p:ph sz="quarter" idx="13"/>
          </p:nvPr>
        </p:nvSpPr>
        <p:spPr/>
        <p:txBody>
          <a:bodyPr>
            <a:normAutofit fontScale="70000" lnSpcReduction="20000"/>
          </a:bodyPr>
          <a:lstStyle/>
          <a:p>
            <a:pPr marL="342900" indent="-342900">
              <a:buFont typeface="Arial" panose="020B0604020202020204" pitchFamily="34" charset="0"/>
              <a:buChar char="•"/>
            </a:pPr>
            <a:r>
              <a:rPr lang="en-US" dirty="0"/>
              <a:t>Fasteners and furnishings exhibits an exceptionally high lift correlation (~30.0), indicating that these products are heavily associated with each other.</a:t>
            </a:r>
          </a:p>
          <a:p>
            <a:pPr marL="342900" indent="-342900">
              <a:buFont typeface="Arial" panose="020B0604020202020204" pitchFamily="34" charset="0"/>
              <a:buChar char="•"/>
            </a:pPr>
            <a:r>
              <a:rPr lang="en-US" dirty="0"/>
              <a:t>Products like Copiers, Storage, and machines show moderate lift correlations  indicating they are frequently purchased with other items. This is likely due to their role in office or home setups, where multiple items are bought together.</a:t>
            </a:r>
          </a:p>
          <a:p>
            <a:pPr marL="342900" indent="-342900">
              <a:buFont typeface="Arial" panose="020B0604020202020204" pitchFamily="34" charset="0"/>
              <a:buChar char="•"/>
            </a:pPr>
            <a:r>
              <a:rPr lang="en-US" dirty="0"/>
              <a:t>Categories like Accessories, Appliances, and Art have relatively lower lift correlations, suggesting standalone purchasing behavior.</a:t>
            </a:r>
          </a:p>
        </p:txBody>
      </p:sp>
      <p:sp>
        <p:nvSpPr>
          <p:cNvPr id="5" name="Slide Number Placeholder 4">
            <a:extLst>
              <a:ext uri="{FF2B5EF4-FFF2-40B4-BE49-F238E27FC236}">
                <a16:creationId xmlns:a16="http://schemas.microsoft.com/office/drawing/2014/main" id="{7A04F8DA-55AA-0253-DC20-01EF8ABEEF5A}"/>
              </a:ext>
            </a:extLst>
          </p:cNvPr>
          <p:cNvSpPr>
            <a:spLocks noGrp="1"/>
          </p:cNvSpPr>
          <p:nvPr>
            <p:ph type="sldNum" sz="quarter" idx="12"/>
          </p:nvPr>
        </p:nvSpPr>
        <p:spPr/>
        <p:txBody>
          <a:bodyPr/>
          <a:lstStyle/>
          <a:p>
            <a:fld id="{B5CEABB6-07DC-46E8-9B57-56EC44A396E5}" type="slidenum">
              <a:rPr lang="en-US" smtClean="0"/>
              <a:pPr/>
              <a:t>17</a:t>
            </a:fld>
            <a:endParaRPr lang="en-US" dirty="0"/>
          </a:p>
        </p:txBody>
      </p:sp>
      <p:graphicFrame>
        <p:nvGraphicFramePr>
          <p:cNvPr id="6" name="Content Placeholder 5">
            <a:extLst>
              <a:ext uri="{FF2B5EF4-FFF2-40B4-BE49-F238E27FC236}">
                <a16:creationId xmlns:a16="http://schemas.microsoft.com/office/drawing/2014/main" id="{CAE69582-A0C7-99F4-6D8F-2917DA733B48}"/>
              </a:ext>
            </a:extLst>
          </p:cNvPr>
          <p:cNvGraphicFramePr>
            <a:graphicFrameLocks noGrp="1"/>
          </p:cNvGraphicFramePr>
          <p:nvPr>
            <p:ph sz="quarter" idx="14"/>
          </p:nvPr>
        </p:nvGraphicFramePr>
        <p:xfrm>
          <a:off x="4556125" y="2073275"/>
          <a:ext cx="6192838" cy="368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262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86A1-11A8-21B1-B6A0-AA1A1DAA5A9A}"/>
              </a:ext>
            </a:extLst>
          </p:cNvPr>
          <p:cNvSpPr>
            <a:spLocks noGrp="1"/>
          </p:cNvSpPr>
          <p:nvPr>
            <p:ph type="title"/>
          </p:nvPr>
        </p:nvSpPr>
        <p:spPr/>
        <p:txBody>
          <a:bodyPr/>
          <a:lstStyle/>
          <a:p>
            <a:r>
              <a:rPr lang="en-US" b="1" dirty="0"/>
              <a:t>Lessons Learned</a:t>
            </a:r>
            <a:endParaRPr lang="en-US" dirty="0"/>
          </a:p>
        </p:txBody>
      </p:sp>
      <p:sp>
        <p:nvSpPr>
          <p:cNvPr id="5" name="Content Placeholder 4">
            <a:extLst>
              <a:ext uri="{FF2B5EF4-FFF2-40B4-BE49-F238E27FC236}">
                <a16:creationId xmlns:a16="http://schemas.microsoft.com/office/drawing/2014/main" id="{2726E51D-0E5E-98CC-19AE-F6AC7B00BF2E}"/>
              </a:ext>
            </a:extLst>
          </p:cNvPr>
          <p:cNvSpPr>
            <a:spLocks noGrp="1"/>
          </p:cNvSpPr>
          <p:nvPr>
            <p:ph type="body" sz="quarter" idx="13"/>
          </p:nvPr>
        </p:nvSpPr>
        <p:spPr/>
        <p:txBody>
          <a:bodyPr>
            <a:normAutofit fontScale="70000" lnSpcReduction="20000"/>
          </a:bodyPr>
          <a:lstStyle/>
          <a:p>
            <a:r>
              <a:rPr lang="en-US" dirty="0"/>
              <a:t>The comprehensive data analysis conducted provided many valuable insights into regional and category-specific performance.</a:t>
            </a:r>
          </a:p>
          <a:p>
            <a:r>
              <a:rPr lang="en-US" dirty="0"/>
              <a:t>The identification of high-value customers and products enabled for targeted strategy recommendations with clear actionable insights.</a:t>
            </a:r>
          </a:p>
          <a:p>
            <a:r>
              <a:rPr lang="en-US" dirty="0"/>
              <a:t>Issues with data discrepancies, particularly in profitability, required extensive validation.</a:t>
            </a:r>
          </a:p>
          <a:p>
            <a:r>
              <a:rPr lang="en-US" dirty="0"/>
              <a:t>Excessive focus on revenue without proportional attention to costs hindered actionable insights.</a:t>
            </a:r>
          </a:p>
          <a:p>
            <a:r>
              <a:rPr lang="en-US" dirty="0"/>
              <a:t>The hands-on approach to analyzing real-world data enhanced practical skills.</a:t>
            </a:r>
          </a:p>
          <a:p>
            <a:endParaRPr lang="en-US" dirty="0"/>
          </a:p>
        </p:txBody>
      </p:sp>
      <p:sp>
        <p:nvSpPr>
          <p:cNvPr id="3" name="Slide Number Placeholder 2">
            <a:extLst>
              <a:ext uri="{FF2B5EF4-FFF2-40B4-BE49-F238E27FC236}">
                <a16:creationId xmlns:a16="http://schemas.microsoft.com/office/drawing/2014/main" id="{C5430536-D522-9F5E-B2C4-24F7C757082B}"/>
              </a:ext>
            </a:extLst>
          </p:cNvPr>
          <p:cNvSpPr>
            <a:spLocks noGrp="1"/>
          </p:cNvSpPr>
          <p:nvPr>
            <p:ph type="sldNum" sz="quarter" idx="12"/>
          </p:nvPr>
        </p:nvSpPr>
        <p:spPr/>
        <p:txBody>
          <a:bodyPr/>
          <a:lstStyle/>
          <a:p>
            <a:fld id="{B5CEABB6-07DC-46E8-9B57-56EC44A396E5}" type="slidenum">
              <a:rPr lang="en-US" smtClean="0"/>
              <a:pPr/>
              <a:t>18</a:t>
            </a:fld>
            <a:endParaRPr lang="en-US" dirty="0"/>
          </a:p>
        </p:txBody>
      </p:sp>
    </p:spTree>
    <p:extLst>
      <p:ext uri="{BB962C8B-B14F-4D97-AF65-F5344CB8AC3E}">
        <p14:creationId xmlns:p14="http://schemas.microsoft.com/office/powerpoint/2010/main" val="1684465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204F-B7C5-CD42-A961-6167DA4BA81D}"/>
              </a:ext>
            </a:extLst>
          </p:cNvPr>
          <p:cNvSpPr>
            <a:spLocks noGrp="1"/>
          </p:cNvSpPr>
          <p:nvPr>
            <p:ph type="title"/>
          </p:nvPr>
        </p:nvSpPr>
        <p:spPr/>
        <p:txBody>
          <a:bodyPr/>
          <a:lstStyle/>
          <a:p>
            <a:r>
              <a:rPr lang="en-US" dirty="0">
                <a:cs typeface="Posterama"/>
              </a:rPr>
              <a:t>References</a:t>
            </a:r>
            <a:endParaRPr lang="en-US" dirty="0"/>
          </a:p>
        </p:txBody>
      </p:sp>
      <p:sp>
        <p:nvSpPr>
          <p:cNvPr id="3" name="Text Placeholder 2">
            <a:extLst>
              <a:ext uri="{FF2B5EF4-FFF2-40B4-BE49-F238E27FC236}">
                <a16:creationId xmlns:a16="http://schemas.microsoft.com/office/drawing/2014/main" id="{0900F9B3-7611-45EE-1495-488F5CC5E1CB}"/>
              </a:ext>
            </a:extLst>
          </p:cNvPr>
          <p:cNvSpPr>
            <a:spLocks noGrp="1"/>
          </p:cNvSpPr>
          <p:nvPr>
            <p:ph type="body" sz="quarter" idx="13"/>
          </p:nvPr>
        </p:nvSpPr>
        <p:spPr/>
        <p:txBody>
          <a:bodyPr vert="horz" lIns="91440" tIns="45720" rIns="91440" bIns="45720" rtlCol="0" anchor="t">
            <a:normAutofit/>
          </a:bodyPr>
          <a:lstStyle/>
          <a:p>
            <a:r>
              <a:rPr lang="en-US" sz="1200" dirty="0">
                <a:latin typeface="Times New Roman"/>
                <a:cs typeface="Times New Roman"/>
                <a:hlinkClick r:id="rId2"/>
              </a:rPr>
              <a:t>https://www.kaggle.com/datasets/ishanshrivastava28/superstore-sales/data</a:t>
            </a:r>
            <a:endParaRPr lang="en-US"/>
          </a:p>
        </p:txBody>
      </p:sp>
      <p:sp>
        <p:nvSpPr>
          <p:cNvPr id="4" name="Slide Number Placeholder 3">
            <a:extLst>
              <a:ext uri="{FF2B5EF4-FFF2-40B4-BE49-F238E27FC236}">
                <a16:creationId xmlns:a16="http://schemas.microsoft.com/office/drawing/2014/main" id="{C5DFE1A3-9A68-8456-1FB0-6BFAB83E43EF}"/>
              </a:ext>
            </a:extLst>
          </p:cNvPr>
          <p:cNvSpPr>
            <a:spLocks noGrp="1"/>
          </p:cNvSpPr>
          <p:nvPr>
            <p:ph type="sldNum" sz="quarter" idx="12"/>
          </p:nvPr>
        </p:nvSpPr>
        <p:spPr/>
        <p:txBody>
          <a:bodyPr/>
          <a:lstStyle/>
          <a:p>
            <a:fld id="{B5CEABB6-07DC-46E8-9B57-56EC44A396E5}" type="slidenum">
              <a:rPr lang="en-US" smtClean="0"/>
              <a:pPr/>
              <a:t>19</a:t>
            </a:fld>
            <a:endParaRPr lang="en-US" dirty="0"/>
          </a:p>
        </p:txBody>
      </p:sp>
    </p:spTree>
    <p:extLst>
      <p:ext uri="{BB962C8B-B14F-4D97-AF65-F5344CB8AC3E}">
        <p14:creationId xmlns:p14="http://schemas.microsoft.com/office/powerpoint/2010/main" val="81654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a:lstStyle/>
          <a:p>
            <a:r>
              <a:rPr lang="en-US" dirty="0"/>
              <a:t>Agenda </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2072640"/>
            <a:ext cx="8324089" cy="3493008"/>
          </a:xfrm>
        </p:spPr>
        <p:txBody>
          <a:bodyPr/>
          <a:lstStyle/>
          <a:p>
            <a:r>
              <a:rPr lang="en-US" dirty="0"/>
              <a:t>Introduction</a:t>
            </a:r>
          </a:p>
          <a:p>
            <a:r>
              <a:rPr lang="en-US" dirty="0"/>
              <a:t>Revenue Analysis</a:t>
            </a:r>
          </a:p>
          <a:p>
            <a:r>
              <a:rPr lang="en-US" dirty="0"/>
              <a:t>Profit Analysis</a:t>
            </a:r>
          </a:p>
          <a:p>
            <a:r>
              <a:rPr lang="en-US" dirty="0"/>
              <a:t>Customer Analysis</a:t>
            </a:r>
          </a:p>
          <a:p>
            <a:r>
              <a:rPr lang="en-US" dirty="0"/>
              <a:t>Product Analysis</a:t>
            </a:r>
          </a:p>
          <a:p>
            <a:r>
              <a:rPr lang="en-US" dirty="0"/>
              <a:t>Insights gathered from Analysis</a:t>
            </a:r>
          </a:p>
          <a:p>
            <a:endParaRPr lang="en-US" dirty="0"/>
          </a:p>
          <a:p>
            <a:endParaRPr lang="en-US" dirty="0"/>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582749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8D25-D403-2E2B-50DA-B21A0500AB0E}"/>
              </a:ext>
            </a:extLst>
          </p:cNvPr>
          <p:cNvSpPr>
            <a:spLocks noGrp="1"/>
          </p:cNvSpPr>
          <p:nvPr>
            <p:ph type="title"/>
          </p:nvPr>
        </p:nvSpPr>
        <p:spPr>
          <a:xfrm>
            <a:off x="911352" y="505016"/>
            <a:ext cx="5775656" cy="3284932"/>
          </a:xfrm>
        </p:spPr>
        <p:txBody>
          <a:bodyPr/>
          <a:lstStyle/>
          <a:p>
            <a:r>
              <a:rPr lang="en-US" dirty="0"/>
              <a:t>Thank you </a:t>
            </a:r>
          </a:p>
        </p:txBody>
      </p:sp>
      <p:sp>
        <p:nvSpPr>
          <p:cNvPr id="5" name="Text Placeholder 4">
            <a:extLst>
              <a:ext uri="{FF2B5EF4-FFF2-40B4-BE49-F238E27FC236}">
                <a16:creationId xmlns:a16="http://schemas.microsoft.com/office/drawing/2014/main" id="{AC9B3818-B3E3-BAC3-AC06-C3113D501287}"/>
              </a:ext>
            </a:extLst>
          </p:cNvPr>
          <p:cNvSpPr>
            <a:spLocks noGrp="1"/>
          </p:cNvSpPr>
          <p:nvPr>
            <p:ph type="body" sz="quarter" idx="13"/>
          </p:nvPr>
        </p:nvSpPr>
        <p:spPr/>
        <p:txBody>
          <a:bodyPr/>
          <a:lstStyle/>
          <a:p>
            <a:pPr algn="l" rtl="0" fontAlgn="base">
              <a:lnSpc>
                <a:spcPts val="2040"/>
              </a:lnSpc>
            </a:pPr>
            <a:r>
              <a:rPr lang="en-US" sz="1800" b="1" i="0" u="none" strike="noStrike" dirty="0">
                <a:solidFill>
                  <a:srgbClr val="000000"/>
                </a:solidFill>
                <a:effectLst/>
                <a:latin typeface="Calibri" panose="020F0502020204030204" pitchFamily="34" charset="0"/>
              </a:rPr>
              <a:t>Made By : Ojesvi Dogra</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lnSpc>
                <a:spcPts val="2040"/>
              </a:lnSpc>
            </a:pPr>
            <a:r>
              <a:rPr lang="en-US" sz="1800" b="1" i="0" u="none" strike="noStrike" dirty="0">
                <a:solidFill>
                  <a:srgbClr val="000000"/>
                </a:solidFill>
                <a:effectLst/>
                <a:latin typeface="Calibri" panose="020F0502020204030204" pitchFamily="34" charset="0"/>
              </a:rPr>
              <a:t>Term : EMBA Fall 2024</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lnSpc>
                <a:spcPts val="2040"/>
              </a:lnSpc>
            </a:pPr>
            <a:r>
              <a:rPr lang="en-US" sz="1800" b="1" i="0" u="none" strike="noStrike" dirty="0">
                <a:solidFill>
                  <a:srgbClr val="000000"/>
                </a:solidFill>
                <a:effectLst/>
                <a:latin typeface="Calibri" panose="020F0502020204030204" pitchFamily="34" charset="0"/>
              </a:rPr>
              <a:t>Course: </a:t>
            </a:r>
            <a:r>
              <a:rPr lang="en-US" sz="1600" b="1" dirty="0">
                <a:latin typeface="Calibri"/>
                <a:cs typeface="Calibri"/>
              </a:rPr>
              <a:t>MARKET-ANALYTICS-IT-8202-FA2-2024-OG-Hutchison</a:t>
            </a:r>
            <a:endParaRPr lang="en-US" sz="1800" b="1" i="0" u="none" strike="noStrike" dirty="0">
              <a:solidFill>
                <a:srgbClr val="000000"/>
              </a:solidFill>
              <a:effectLst/>
              <a:latin typeface="Calibri" panose="020F0502020204030204" pitchFamily="34" charset="0"/>
            </a:endParaRPr>
          </a:p>
          <a:p>
            <a:pPr algn="l" rtl="0" fontAlgn="base">
              <a:lnSpc>
                <a:spcPts val="2040"/>
              </a:lnSpc>
            </a:pPr>
            <a:r>
              <a:rPr lang="en-US" sz="1800" b="1" i="0" u="none" strike="noStrike" dirty="0">
                <a:solidFill>
                  <a:srgbClr val="000000"/>
                </a:solidFill>
                <a:effectLst/>
                <a:latin typeface="Calibri" panose="020F0502020204030204" pitchFamily="34" charset="0"/>
              </a:rPr>
              <a:t>Instructor: Professor Richard Hutchison</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49306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p:txBody>
          <a:bodyPr/>
          <a:lstStyle/>
          <a:p>
            <a:r>
              <a:rPr lang="en-US" dirty="0"/>
              <a:t>Revenue Analysis</a:t>
            </a:r>
          </a:p>
        </p:txBody>
      </p:sp>
      <p:sp>
        <p:nvSpPr>
          <p:cNvPr id="4" name="Text Placeholder 3">
            <a:extLst>
              <a:ext uri="{FF2B5EF4-FFF2-40B4-BE49-F238E27FC236}">
                <a16:creationId xmlns:a16="http://schemas.microsoft.com/office/drawing/2014/main" id="{B931AA74-1B85-8980-9816-4DAB721C1BE4}"/>
              </a:ext>
            </a:extLst>
          </p:cNvPr>
          <p:cNvSpPr>
            <a:spLocks noGrp="1"/>
          </p:cNvSpPr>
          <p:nvPr>
            <p:ph sz="quarter" idx="13"/>
          </p:nvPr>
        </p:nvSpPr>
        <p:spPr>
          <a:xfrm>
            <a:off x="7415784" y="2058670"/>
            <a:ext cx="4325111" cy="3857498"/>
          </a:xfrm>
        </p:spPr>
        <p:txBody>
          <a:bodyPr>
            <a:normAutofit fontScale="85000" lnSpcReduction="20000"/>
          </a:bodyPr>
          <a:lstStyle/>
          <a:p>
            <a:pPr marL="342900" indent="-342900">
              <a:buFont typeface="Arial" panose="020B0604020202020204" pitchFamily="34" charset="0"/>
              <a:buChar char="•"/>
            </a:pPr>
            <a:r>
              <a:rPr lang="en-US" sz="1600" dirty="0"/>
              <a:t>All three categories display seasonal fluctuations across the years, with noticeable peaks and troughs.</a:t>
            </a:r>
          </a:p>
          <a:p>
            <a:pPr marL="342900" indent="-342900">
              <a:buFont typeface="Arial" panose="020B0604020202020204" pitchFamily="34" charset="0"/>
              <a:buChar char="•"/>
            </a:pPr>
            <a:r>
              <a:rPr lang="en-US" sz="1600" dirty="0"/>
              <a:t>Revenue is relatively volatile, with periods of high growth and significant dips, particularly for Furniture and Office Supplies.</a:t>
            </a:r>
          </a:p>
          <a:p>
            <a:pPr marL="342900" indent="-342900">
              <a:buFont typeface="Arial" panose="020B0604020202020204" pitchFamily="34" charset="0"/>
              <a:buChar char="•"/>
            </a:pPr>
            <a:r>
              <a:rPr lang="en-US" sz="1600" dirty="0"/>
              <a:t>Q4 2014 marks the highest revenue for Office Supplies (~400,000) and strong performance for Technology and furniture.</a:t>
            </a:r>
          </a:p>
          <a:p>
            <a:pPr marL="342900" indent="-342900">
              <a:buFont typeface="Arial" panose="020B0604020202020204" pitchFamily="34" charset="0"/>
              <a:buChar char="•"/>
            </a:pPr>
            <a:r>
              <a:rPr lang="en-US" sz="1600" dirty="0"/>
              <a:t>All three categories show improvement in 2014 compared to earlier years. </a:t>
            </a:r>
          </a:p>
          <a:p>
            <a:pPr marL="342900" indent="-342900">
              <a:buFont typeface="Arial" panose="020B0604020202020204" pitchFamily="34" charset="0"/>
              <a:buChar char="•"/>
            </a:pPr>
            <a:r>
              <a:rPr lang="en-US" sz="1600" dirty="0"/>
              <a:t>The data suggests that Office Supplies experienced significant growth by 2014, surpassing Technology and rivaling Furniture</a:t>
            </a:r>
            <a:r>
              <a:rPr lang="en-US" sz="1700" dirty="0"/>
              <a:t>.</a:t>
            </a:r>
          </a:p>
          <a:p>
            <a:pPr marL="342900" indent="-342900">
              <a:buFont typeface="Arial" panose="020B0604020202020204" pitchFamily="34" charset="0"/>
              <a:buChar char="•"/>
            </a:pPr>
            <a:r>
              <a:rPr lang="en-US" sz="1700" dirty="0"/>
              <a:t>The data also shows the volatility of furniture while capable of generating high peaks.</a:t>
            </a:r>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p:txBody>
          <a:bodyPr/>
          <a:lstStyle/>
          <a:p>
            <a:fld id="{B5CEABB6-07DC-46E8-9B57-56EC44A396E5}" type="slidenum">
              <a:rPr lang="en-US" smtClean="0"/>
              <a:pPr/>
              <a:t>3</a:t>
            </a:fld>
            <a:endParaRPr lang="en-US" dirty="0"/>
          </a:p>
        </p:txBody>
      </p:sp>
      <p:graphicFrame>
        <p:nvGraphicFramePr>
          <p:cNvPr id="11" name="Content Placeholder 10">
            <a:extLst>
              <a:ext uri="{FF2B5EF4-FFF2-40B4-BE49-F238E27FC236}">
                <a16:creationId xmlns:a16="http://schemas.microsoft.com/office/drawing/2014/main" id="{17B0E33A-77D4-CBD9-81A1-178E0C732D4C}"/>
              </a:ext>
            </a:extLst>
          </p:cNvPr>
          <p:cNvGraphicFramePr>
            <a:graphicFrameLocks noGrp="1"/>
          </p:cNvGraphicFramePr>
          <p:nvPr>
            <p:ph sz="quarter" idx="14"/>
            <p:extLst>
              <p:ext uri="{D42A27DB-BD31-4B8C-83A1-F6EECF244321}">
                <p14:modId xmlns:p14="http://schemas.microsoft.com/office/powerpoint/2010/main" val="1374616131"/>
              </p:ext>
            </p:extLst>
          </p:nvPr>
        </p:nvGraphicFramePr>
        <p:xfrm>
          <a:off x="911225" y="2058988"/>
          <a:ext cx="6575425" cy="3789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900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E0AE-F66E-CCD6-D8D0-1432404A7B11}"/>
              </a:ext>
            </a:extLst>
          </p:cNvPr>
          <p:cNvSpPr>
            <a:spLocks noGrp="1"/>
          </p:cNvSpPr>
          <p:nvPr>
            <p:ph type="title"/>
          </p:nvPr>
        </p:nvSpPr>
        <p:spPr>
          <a:xfrm>
            <a:off x="893064" y="72518"/>
            <a:ext cx="10405174" cy="1125346"/>
          </a:xfrm>
        </p:spPr>
        <p:txBody>
          <a:bodyPr/>
          <a:lstStyle/>
          <a:p>
            <a:r>
              <a:rPr lang="en-US" dirty="0"/>
              <a:t>Revenue by Customer</a:t>
            </a:r>
          </a:p>
        </p:txBody>
      </p:sp>
      <p:sp>
        <p:nvSpPr>
          <p:cNvPr id="4" name="Content Placeholder 3">
            <a:extLst>
              <a:ext uri="{FF2B5EF4-FFF2-40B4-BE49-F238E27FC236}">
                <a16:creationId xmlns:a16="http://schemas.microsoft.com/office/drawing/2014/main" id="{2F1F52A1-89B7-0992-2CED-17E499AFBF06}"/>
              </a:ext>
            </a:extLst>
          </p:cNvPr>
          <p:cNvSpPr>
            <a:spLocks noGrp="1"/>
          </p:cNvSpPr>
          <p:nvPr>
            <p:ph sz="quarter" idx="13"/>
          </p:nvPr>
        </p:nvSpPr>
        <p:spPr>
          <a:xfrm>
            <a:off x="7534657" y="2058670"/>
            <a:ext cx="3763582" cy="3866642"/>
          </a:xfrm>
        </p:spPr>
        <p:txBody>
          <a:bodyPr>
            <a:normAutofit fontScale="62500" lnSpcReduction="20000"/>
          </a:bodyPr>
          <a:lstStyle/>
          <a:p>
            <a:r>
              <a:rPr lang="en-US" dirty="0"/>
              <a:t>The bar chart provides us a clear comparison of revenue performance across three segments: Consumer, Corporate, and Home Office.</a:t>
            </a:r>
          </a:p>
          <a:p>
            <a:r>
              <a:rPr lang="en-US" dirty="0"/>
              <a:t>The Consumer segment dominates revenue generation with approximately 6 million in total revenue. </a:t>
            </a:r>
          </a:p>
          <a:p>
            <a:r>
              <a:rPr lang="en-US" dirty="0"/>
              <a:t>The Consumer segment outperforms both Corporate and Home Office combined, highlighting a stronger demand and customer base in this segment.</a:t>
            </a:r>
          </a:p>
          <a:p>
            <a:r>
              <a:rPr lang="en-US" dirty="0"/>
              <a:t>While significantly lower than Consumer revenue, the Corporate segment still represents a substantial portion of the overall total. </a:t>
            </a:r>
          </a:p>
          <a:p>
            <a:r>
              <a:rPr lang="en-US" dirty="0"/>
              <a:t>Despite being the smallest segment, it still accounts for a notable portion and suggests a smaller but a large potential market growth.</a:t>
            </a:r>
          </a:p>
        </p:txBody>
      </p:sp>
      <p:sp>
        <p:nvSpPr>
          <p:cNvPr id="5" name="Slide Number Placeholder 4">
            <a:extLst>
              <a:ext uri="{FF2B5EF4-FFF2-40B4-BE49-F238E27FC236}">
                <a16:creationId xmlns:a16="http://schemas.microsoft.com/office/drawing/2014/main" id="{E7379EC4-5EE6-3E9B-B194-6ABB8B49CD09}"/>
              </a:ext>
            </a:extLst>
          </p:cNvPr>
          <p:cNvSpPr>
            <a:spLocks noGrp="1"/>
          </p:cNvSpPr>
          <p:nvPr>
            <p:ph type="sldNum" sz="quarter" idx="12"/>
          </p:nvPr>
        </p:nvSpPr>
        <p:spPr/>
        <p:txBody>
          <a:bodyPr/>
          <a:lstStyle/>
          <a:p>
            <a:fld id="{B5CEABB6-07DC-46E8-9B57-56EC44A396E5}" type="slidenum">
              <a:rPr lang="en-US" smtClean="0"/>
              <a:pPr/>
              <a:t>4</a:t>
            </a:fld>
            <a:endParaRPr lang="en-US" dirty="0"/>
          </a:p>
        </p:txBody>
      </p:sp>
      <p:graphicFrame>
        <p:nvGraphicFramePr>
          <p:cNvPr id="6" name="Content Placeholder 5">
            <a:extLst>
              <a:ext uri="{FF2B5EF4-FFF2-40B4-BE49-F238E27FC236}">
                <a16:creationId xmlns:a16="http://schemas.microsoft.com/office/drawing/2014/main" id="{BA504D1E-D75D-CE11-BB26-065E7047298E}"/>
              </a:ext>
            </a:extLst>
          </p:cNvPr>
          <p:cNvGraphicFramePr>
            <a:graphicFrameLocks noGrp="1"/>
          </p:cNvGraphicFramePr>
          <p:nvPr>
            <p:ph sz="quarter" idx="14"/>
          </p:nvPr>
        </p:nvGraphicFramePr>
        <p:xfrm>
          <a:off x="911225" y="2058988"/>
          <a:ext cx="6192838" cy="3687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253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D1496-85BF-7EF8-522A-E84055C2B20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2400E33-E1F4-1D52-A93B-654245B86B6D}"/>
              </a:ext>
            </a:extLst>
          </p:cNvPr>
          <p:cNvSpPr>
            <a:spLocks noGrp="1"/>
          </p:cNvSpPr>
          <p:nvPr>
            <p:ph type="title"/>
          </p:nvPr>
        </p:nvSpPr>
        <p:spPr/>
        <p:txBody>
          <a:bodyPr/>
          <a:lstStyle/>
          <a:p>
            <a:r>
              <a:rPr lang="en-US" dirty="0"/>
              <a:t>Revenue by Region</a:t>
            </a:r>
          </a:p>
        </p:txBody>
      </p:sp>
      <p:sp>
        <p:nvSpPr>
          <p:cNvPr id="7" name="Content Placeholder 6">
            <a:extLst>
              <a:ext uri="{FF2B5EF4-FFF2-40B4-BE49-F238E27FC236}">
                <a16:creationId xmlns:a16="http://schemas.microsoft.com/office/drawing/2014/main" id="{AD585CBD-B57E-0B50-F911-0B1CB2D23231}"/>
              </a:ext>
            </a:extLst>
          </p:cNvPr>
          <p:cNvSpPr>
            <a:spLocks noGrp="1"/>
          </p:cNvSpPr>
          <p:nvPr>
            <p:ph sz="quarter" idx="13"/>
          </p:nvPr>
        </p:nvSpPr>
        <p:spPr/>
        <p:txBody>
          <a:bodyPr>
            <a:normAutofit fontScale="70000" lnSpcReduction="20000"/>
          </a:bodyPr>
          <a:lstStyle/>
          <a:p>
            <a:pPr marL="342900" indent="-342900">
              <a:buFont typeface="Arial" panose="020B0604020202020204" pitchFamily="34" charset="0"/>
              <a:buChar char="•"/>
            </a:pPr>
            <a:r>
              <a:rPr lang="en-US" dirty="0"/>
              <a:t>The West region generates the highest overall revenue i.e. ~3.7 million.</a:t>
            </a:r>
          </a:p>
          <a:p>
            <a:pPr marL="342900" indent="-342900">
              <a:buFont typeface="Arial" panose="020B0604020202020204" pitchFamily="34" charset="0"/>
              <a:buChar char="•"/>
            </a:pPr>
            <a:r>
              <a:rPr lang="en-US" dirty="0"/>
              <a:t>The East region follows closely with total revenue slightly below the West.</a:t>
            </a:r>
          </a:p>
          <a:p>
            <a:pPr marL="342900" indent="-342900">
              <a:buFont typeface="Arial" panose="020B0604020202020204" pitchFamily="34" charset="0"/>
              <a:buChar char="•"/>
            </a:pPr>
            <a:r>
              <a:rPr lang="en-US" dirty="0"/>
              <a:t>The South region generates the least revenue i.e. ~2 million.</a:t>
            </a:r>
          </a:p>
          <a:p>
            <a:pPr marL="342900" indent="-342900">
              <a:buFont typeface="Arial" panose="020B0604020202020204" pitchFamily="34" charset="0"/>
              <a:buChar char="•"/>
            </a:pPr>
            <a:r>
              <a:rPr lang="en-US" dirty="0"/>
              <a:t>Across all regions, Consumer is the largest revenue driver.</a:t>
            </a:r>
          </a:p>
          <a:p>
            <a:pPr marL="342900" indent="-342900">
              <a:buFont typeface="Arial" panose="020B0604020202020204" pitchFamily="34" charset="0"/>
              <a:buChar char="•"/>
            </a:pPr>
            <a:r>
              <a:rPr lang="en-US" dirty="0"/>
              <a:t>The Home Office segment consistently contributes the least revenue in all regions highlighting areas for improvement</a:t>
            </a:r>
          </a:p>
        </p:txBody>
      </p:sp>
      <p:sp>
        <p:nvSpPr>
          <p:cNvPr id="5" name="Slide Number Placeholder 4">
            <a:extLst>
              <a:ext uri="{FF2B5EF4-FFF2-40B4-BE49-F238E27FC236}">
                <a16:creationId xmlns:a16="http://schemas.microsoft.com/office/drawing/2014/main" id="{A88E2341-24CB-7062-A0C9-35A9A3DF6A94}"/>
              </a:ext>
            </a:extLst>
          </p:cNvPr>
          <p:cNvSpPr>
            <a:spLocks noGrp="1"/>
          </p:cNvSpPr>
          <p:nvPr>
            <p:ph type="sldNum" sz="quarter" idx="12"/>
          </p:nvPr>
        </p:nvSpPr>
        <p:spPr/>
        <p:txBody>
          <a:bodyPr/>
          <a:lstStyle/>
          <a:p>
            <a:fld id="{B5CEABB6-07DC-46E8-9B57-56EC44A396E5}" type="slidenum">
              <a:rPr lang="en-US" smtClean="0"/>
              <a:pPr/>
              <a:t>5</a:t>
            </a:fld>
            <a:endParaRPr lang="en-US" dirty="0"/>
          </a:p>
        </p:txBody>
      </p:sp>
      <p:graphicFrame>
        <p:nvGraphicFramePr>
          <p:cNvPr id="4" name="Content Placeholder 3">
            <a:extLst>
              <a:ext uri="{FF2B5EF4-FFF2-40B4-BE49-F238E27FC236}">
                <a16:creationId xmlns:a16="http://schemas.microsoft.com/office/drawing/2014/main" id="{3A9EFF51-FEAF-7CCC-B5DE-5425EBD9C8BE}"/>
              </a:ext>
              <a:ext uri="{147F2762-F138-4A5C-976F-8EAC2B608ADB}">
                <a16:predDERef xmlns:a16="http://schemas.microsoft.com/office/drawing/2014/main" pred="{6F6FECA4-329B-8071-2ED5-60023C476534}"/>
              </a:ext>
            </a:extLst>
          </p:cNvPr>
          <p:cNvGraphicFramePr>
            <a:graphicFrameLocks noGrp="1"/>
          </p:cNvGraphicFramePr>
          <p:nvPr>
            <p:ph sz="quarter" idx="14"/>
          </p:nvPr>
        </p:nvGraphicFramePr>
        <p:xfrm>
          <a:off x="4556125" y="2073275"/>
          <a:ext cx="6192838" cy="368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294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8C7427-7A28-E1C2-8AAD-9DDAECDD67AF}"/>
              </a:ext>
            </a:extLst>
          </p:cNvPr>
          <p:cNvSpPr>
            <a:spLocks noGrp="1"/>
          </p:cNvSpPr>
          <p:nvPr>
            <p:ph type="title"/>
          </p:nvPr>
        </p:nvSpPr>
        <p:spPr/>
        <p:txBody>
          <a:bodyPr/>
          <a:lstStyle/>
          <a:p>
            <a:r>
              <a:rPr lang="en-US" dirty="0"/>
              <a:t>Revenue by Product category</a:t>
            </a:r>
          </a:p>
        </p:txBody>
      </p:sp>
      <p:sp>
        <p:nvSpPr>
          <p:cNvPr id="7" name="Content Placeholder 6">
            <a:extLst>
              <a:ext uri="{FF2B5EF4-FFF2-40B4-BE49-F238E27FC236}">
                <a16:creationId xmlns:a16="http://schemas.microsoft.com/office/drawing/2014/main" id="{8AFF971F-6CFE-324C-6F48-C09B94B5D464}"/>
              </a:ext>
            </a:extLst>
          </p:cNvPr>
          <p:cNvSpPr>
            <a:spLocks noGrp="1"/>
          </p:cNvSpPr>
          <p:nvPr>
            <p:ph sz="quarter" idx="13"/>
          </p:nvPr>
        </p:nvSpPr>
        <p:spPr/>
        <p:txBody>
          <a:bodyPr>
            <a:normAutofit fontScale="70000" lnSpcReduction="20000"/>
          </a:bodyPr>
          <a:lstStyle/>
          <a:p>
            <a:pPr marL="342900" indent="-342900">
              <a:buFont typeface="Arial" panose="020B0604020202020204" pitchFamily="34" charset="0"/>
              <a:buChar char="•"/>
            </a:pPr>
            <a:r>
              <a:rPr lang="en-US" dirty="0"/>
              <a:t>The Consumer segment dominates revenue across all regions and product categories.</a:t>
            </a:r>
          </a:p>
          <a:p>
            <a:pPr marL="342900" indent="-342900">
              <a:buFont typeface="Arial" panose="020B0604020202020204" pitchFamily="34" charset="0"/>
              <a:buChar char="•"/>
            </a:pPr>
            <a:r>
              <a:rPr lang="en-US" dirty="0"/>
              <a:t>Technology and Office Supplies exhibit strong growth, particularly in 2014 suggesting potential demand.</a:t>
            </a:r>
          </a:p>
          <a:p>
            <a:pPr marL="342900" indent="-342900">
              <a:buFont typeface="Arial" panose="020B0604020202020204" pitchFamily="34" charset="0"/>
              <a:buChar char="•"/>
            </a:pPr>
            <a:r>
              <a:rPr lang="en-US" dirty="0"/>
              <a:t>The West and East regions are the top-performing regions, with the South lagging highlighting areas for improvement.</a:t>
            </a:r>
          </a:p>
          <a:p>
            <a:pPr marL="342900" indent="-342900">
              <a:buFont typeface="Arial" panose="020B0604020202020204" pitchFamily="34" charset="0"/>
              <a:buChar char="•"/>
            </a:pPr>
            <a:r>
              <a:rPr lang="en-US" dirty="0"/>
              <a:t>Strategic growth for Furniture and Home Office segments, especially in underperforming regions (South), could help to improve overall revenue.</a:t>
            </a:r>
          </a:p>
        </p:txBody>
      </p:sp>
      <p:sp>
        <p:nvSpPr>
          <p:cNvPr id="5" name="Slide Number Placeholder 4">
            <a:extLst>
              <a:ext uri="{FF2B5EF4-FFF2-40B4-BE49-F238E27FC236}">
                <a16:creationId xmlns:a16="http://schemas.microsoft.com/office/drawing/2014/main" id="{A9646F8B-C638-1C99-6617-5B513D342FE0}"/>
              </a:ext>
            </a:extLst>
          </p:cNvPr>
          <p:cNvSpPr>
            <a:spLocks noGrp="1"/>
          </p:cNvSpPr>
          <p:nvPr>
            <p:ph type="sldNum" sz="quarter" idx="12"/>
          </p:nvPr>
        </p:nvSpPr>
        <p:spPr/>
        <p:txBody>
          <a:bodyPr/>
          <a:lstStyle/>
          <a:p>
            <a:fld id="{B5CEABB6-07DC-46E8-9B57-56EC44A396E5}" type="slidenum">
              <a:rPr lang="en-US" smtClean="0"/>
              <a:pPr/>
              <a:t>6</a:t>
            </a:fld>
            <a:endParaRPr lang="en-US" dirty="0"/>
          </a:p>
        </p:txBody>
      </p:sp>
      <p:graphicFrame>
        <p:nvGraphicFramePr>
          <p:cNvPr id="9" name="Content Placeholder 8">
            <a:extLst>
              <a:ext uri="{FF2B5EF4-FFF2-40B4-BE49-F238E27FC236}">
                <a16:creationId xmlns:a16="http://schemas.microsoft.com/office/drawing/2014/main" id="{D0529C25-AA60-1BE7-45C5-31ED52197441}"/>
              </a:ext>
            </a:extLst>
          </p:cNvPr>
          <p:cNvGraphicFramePr>
            <a:graphicFrameLocks noGrp="1"/>
          </p:cNvGraphicFramePr>
          <p:nvPr>
            <p:ph sz="quarter" idx="14"/>
          </p:nvPr>
        </p:nvGraphicFramePr>
        <p:xfrm>
          <a:off x="4556125" y="2073275"/>
          <a:ext cx="6192838" cy="368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890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F9F0-B02C-F479-3755-F41439C1E147}"/>
              </a:ext>
            </a:extLst>
          </p:cNvPr>
          <p:cNvSpPr>
            <a:spLocks noGrp="1"/>
          </p:cNvSpPr>
          <p:nvPr>
            <p:ph type="title"/>
          </p:nvPr>
        </p:nvSpPr>
        <p:spPr>
          <a:xfrm>
            <a:off x="6095999" y="441960"/>
            <a:ext cx="5641897" cy="3316893"/>
          </a:xfrm>
        </p:spPr>
        <p:txBody>
          <a:bodyPr/>
          <a:lstStyle/>
          <a:p>
            <a:r>
              <a:rPr lang="en-US" dirty="0"/>
              <a:t>Profit Analysis</a:t>
            </a:r>
          </a:p>
        </p:txBody>
      </p:sp>
    </p:spTree>
    <p:extLst>
      <p:ext uri="{BB962C8B-B14F-4D97-AF65-F5344CB8AC3E}">
        <p14:creationId xmlns:p14="http://schemas.microsoft.com/office/powerpoint/2010/main" val="404339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8F21A-F9C0-49B2-3987-960D6E5F2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BB031-8410-DE2C-8362-AFA534BF184A}"/>
              </a:ext>
            </a:extLst>
          </p:cNvPr>
          <p:cNvSpPr>
            <a:spLocks noGrp="1"/>
          </p:cNvSpPr>
          <p:nvPr>
            <p:ph type="title"/>
          </p:nvPr>
        </p:nvSpPr>
        <p:spPr/>
        <p:txBody>
          <a:bodyPr/>
          <a:lstStyle/>
          <a:p>
            <a:r>
              <a:rPr lang="en-US" dirty="0"/>
              <a:t>Profit Generation by Customer Segments</a:t>
            </a:r>
            <a:endParaRPr lang="en-ZA" dirty="0"/>
          </a:p>
        </p:txBody>
      </p:sp>
      <p:sp>
        <p:nvSpPr>
          <p:cNvPr id="4" name="Content Placeholder 3">
            <a:extLst>
              <a:ext uri="{FF2B5EF4-FFF2-40B4-BE49-F238E27FC236}">
                <a16:creationId xmlns:a16="http://schemas.microsoft.com/office/drawing/2014/main" id="{27F330DC-54C0-FEAF-0127-8EEF8D000EF0}"/>
              </a:ext>
            </a:extLst>
          </p:cNvPr>
          <p:cNvSpPr>
            <a:spLocks noGrp="1"/>
          </p:cNvSpPr>
          <p:nvPr>
            <p:ph sz="quarter" idx="13"/>
          </p:nvPr>
        </p:nvSpPr>
        <p:spPr>
          <a:xfrm>
            <a:off x="893763" y="2073275"/>
            <a:ext cx="3662362" cy="4007485"/>
          </a:xfrm>
        </p:spPr>
        <p:txBody>
          <a:bodyPr>
            <a:normAutofit fontScale="85000" lnSpcReduction="20000"/>
          </a:bodyPr>
          <a:lstStyle/>
          <a:p>
            <a:pPr marL="342900" indent="-342900">
              <a:buFont typeface="Arial" panose="020B0604020202020204" pitchFamily="34" charset="0"/>
              <a:buChar char="•"/>
            </a:pPr>
            <a:r>
              <a:rPr lang="en-US" dirty="0"/>
              <a:t>The Consumer segment generates the highest profit, reaching close to 700,000.</a:t>
            </a:r>
          </a:p>
          <a:p>
            <a:pPr marL="342900" indent="-342900">
              <a:buFont typeface="Arial" panose="020B0604020202020204" pitchFamily="34" charset="0"/>
              <a:buChar char="•"/>
            </a:pPr>
            <a:r>
              <a:rPr lang="en-US" dirty="0"/>
              <a:t>Profits show consistent growth from 2011 to 2014, with the largest increase in 2014.</a:t>
            </a:r>
          </a:p>
          <a:p>
            <a:pPr marL="342900" indent="-342900">
              <a:buFont typeface="Arial" panose="020B0604020202020204" pitchFamily="34" charset="0"/>
              <a:buChar char="•"/>
            </a:pPr>
            <a:r>
              <a:rPr lang="en-US" dirty="0"/>
              <a:t>Corporate profits are moderate, increasing steadily, with notable gains in 2013 and 2014.</a:t>
            </a:r>
          </a:p>
          <a:p>
            <a:pPr marL="342900" indent="-342900">
              <a:buFont typeface="Arial" panose="020B0604020202020204" pitchFamily="34" charset="0"/>
              <a:buChar char="•"/>
            </a:pPr>
            <a:r>
              <a:rPr lang="en-US" dirty="0"/>
              <a:t>Home Office generates the lowest profit of all. The profit growth is visible over the years, but it remains significantly lower compared to other segments highlighting areas for improvements.</a:t>
            </a:r>
          </a:p>
        </p:txBody>
      </p:sp>
      <p:graphicFrame>
        <p:nvGraphicFramePr>
          <p:cNvPr id="8" name="Content Placeholder 7">
            <a:extLst>
              <a:ext uri="{FF2B5EF4-FFF2-40B4-BE49-F238E27FC236}">
                <a16:creationId xmlns:a16="http://schemas.microsoft.com/office/drawing/2014/main" id="{A6BA8A99-3364-B518-0586-497229750FA3}"/>
              </a:ext>
            </a:extLst>
          </p:cNvPr>
          <p:cNvGraphicFramePr>
            <a:graphicFrameLocks noGrp="1"/>
          </p:cNvGraphicFramePr>
          <p:nvPr>
            <p:ph sz="quarter" idx="14"/>
            <p:extLst>
              <p:ext uri="{D42A27DB-BD31-4B8C-83A1-F6EECF244321}">
                <p14:modId xmlns:p14="http://schemas.microsoft.com/office/powerpoint/2010/main" val="3733055550"/>
              </p:ext>
            </p:extLst>
          </p:nvPr>
        </p:nvGraphicFramePr>
        <p:xfrm>
          <a:off x="4556125" y="2073275"/>
          <a:ext cx="6192838" cy="36877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25F2DCFE-3942-890B-546E-8F72652FAA54}"/>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Tree>
    <p:extLst>
      <p:ext uri="{BB962C8B-B14F-4D97-AF65-F5344CB8AC3E}">
        <p14:creationId xmlns:p14="http://schemas.microsoft.com/office/powerpoint/2010/main" val="333495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4228-0DC4-4119-B9C7-6C936C41E980}"/>
              </a:ext>
            </a:extLst>
          </p:cNvPr>
          <p:cNvSpPr>
            <a:spLocks noGrp="1"/>
          </p:cNvSpPr>
          <p:nvPr>
            <p:ph type="title"/>
          </p:nvPr>
        </p:nvSpPr>
        <p:spPr>
          <a:xfrm>
            <a:off x="893064" y="72518"/>
            <a:ext cx="10405174" cy="1326514"/>
          </a:xfrm>
        </p:spPr>
        <p:txBody>
          <a:bodyPr/>
          <a:lstStyle/>
          <a:p>
            <a:r>
              <a:rPr lang="en-US" dirty="0"/>
              <a:t>Profit Generated by Customers over years</a:t>
            </a:r>
          </a:p>
        </p:txBody>
      </p:sp>
      <p:sp>
        <p:nvSpPr>
          <p:cNvPr id="4" name="Content Placeholder 3">
            <a:extLst>
              <a:ext uri="{FF2B5EF4-FFF2-40B4-BE49-F238E27FC236}">
                <a16:creationId xmlns:a16="http://schemas.microsoft.com/office/drawing/2014/main" id="{7658EE59-4D4C-0681-0DD3-18233C3F94A9}"/>
              </a:ext>
            </a:extLst>
          </p:cNvPr>
          <p:cNvSpPr>
            <a:spLocks noGrp="1"/>
          </p:cNvSpPr>
          <p:nvPr>
            <p:ph sz="quarter" idx="13"/>
          </p:nvPr>
        </p:nvSpPr>
        <p:spPr>
          <a:xfrm>
            <a:off x="893763" y="2073276"/>
            <a:ext cx="3431350" cy="3906902"/>
          </a:xfrm>
        </p:spPr>
        <p:txBody>
          <a:bodyPr>
            <a:normAutofit fontScale="92500" lnSpcReduction="10000"/>
          </a:bodyPr>
          <a:lstStyle/>
          <a:p>
            <a:r>
              <a:rPr lang="en-US" dirty="0"/>
              <a:t>Technology products dominate profit generation, particularly in the Corporate and Consumer segments, peaking around 2012–2013.</a:t>
            </a:r>
          </a:p>
          <a:p>
            <a:r>
              <a:rPr lang="en-US" dirty="0"/>
              <a:t>Profitability remains high toward 2014, especially in Technology-related categories.</a:t>
            </a:r>
          </a:p>
          <a:p>
            <a:r>
              <a:rPr lang="en-US" dirty="0"/>
              <a:t>Furniture has inconsistent profitability, showing negative values in certain periods. </a:t>
            </a:r>
          </a:p>
        </p:txBody>
      </p:sp>
      <p:sp>
        <p:nvSpPr>
          <p:cNvPr id="3" name="Slide Number Placeholder 2">
            <a:extLst>
              <a:ext uri="{FF2B5EF4-FFF2-40B4-BE49-F238E27FC236}">
                <a16:creationId xmlns:a16="http://schemas.microsoft.com/office/drawing/2014/main" id="{714ECC30-C8C7-7D87-4D74-AECB825055F7}"/>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9</a:t>
            </a:fld>
            <a:endParaRPr lang="en-US" dirty="0"/>
          </a:p>
        </p:txBody>
      </p:sp>
      <p:graphicFrame>
        <p:nvGraphicFramePr>
          <p:cNvPr id="13" name="Content Placeholder 8">
            <a:extLst>
              <a:ext uri="{FF2B5EF4-FFF2-40B4-BE49-F238E27FC236}">
                <a16:creationId xmlns:a16="http://schemas.microsoft.com/office/drawing/2014/main" id="{6852BCCB-7067-E306-779F-4409CF7E8FEF}"/>
              </a:ext>
            </a:extLst>
          </p:cNvPr>
          <p:cNvGraphicFramePr>
            <a:graphicFrameLocks noGrp="1"/>
          </p:cNvGraphicFramePr>
          <p:nvPr>
            <p:ph sz="quarter" idx="14"/>
            <p:extLst>
              <p:ext uri="{D42A27DB-BD31-4B8C-83A1-F6EECF244321}">
                <p14:modId xmlns:p14="http://schemas.microsoft.com/office/powerpoint/2010/main" val="355167882"/>
              </p:ext>
            </p:extLst>
          </p:nvPr>
        </p:nvGraphicFramePr>
        <p:xfrm>
          <a:off x="4174837" y="1847274"/>
          <a:ext cx="7656945" cy="43993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1471105"/>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3.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{EE5E014C-D403-4A28-8D59-AE235039D3D4}tf16411248_win32</Template>
  <TotalTime>227</TotalTime>
  <Words>1160</Words>
  <Application>Microsoft Office PowerPoint</Application>
  <PresentationFormat>Widescreen</PresentationFormat>
  <Paragraphs>132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vt:lpstr>
      <vt:lpstr>Superstore Final Analysis</vt:lpstr>
      <vt:lpstr>Agenda </vt:lpstr>
      <vt:lpstr>Revenue Analysis</vt:lpstr>
      <vt:lpstr>Revenue by Customer</vt:lpstr>
      <vt:lpstr>Revenue by Region</vt:lpstr>
      <vt:lpstr>Revenue by Product category</vt:lpstr>
      <vt:lpstr>Profit Analysis</vt:lpstr>
      <vt:lpstr>Profit Generation by Customer Segments</vt:lpstr>
      <vt:lpstr>Profit Generated by Customers over years</vt:lpstr>
      <vt:lpstr>Average Discount Offered</vt:lpstr>
      <vt:lpstr>Customer Analysis</vt:lpstr>
      <vt:lpstr>Profit analysis by customers</vt:lpstr>
      <vt:lpstr>Most valuable Customers</vt:lpstr>
      <vt:lpstr>Least Valuable Customers</vt:lpstr>
      <vt:lpstr>Product Analysis</vt:lpstr>
      <vt:lpstr>Product Performance</vt:lpstr>
      <vt:lpstr>Product Correlations</vt:lpstr>
      <vt:lpstr>Lessons Learned</vt:lpstr>
      <vt:lpstr>References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Ojesvi Dogra</dc:creator>
  <cp:lastModifiedBy>Ojesvi Dogra</cp:lastModifiedBy>
  <cp:revision>6</cp:revision>
  <dcterms:created xsi:type="dcterms:W3CDTF">2024-12-15T23:58:36Z</dcterms:created>
  <dcterms:modified xsi:type="dcterms:W3CDTF">2024-12-16T04:12:03Z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